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4" r:id="rId2"/>
    <p:sldId id="257" r:id="rId3"/>
    <p:sldId id="256" r:id="rId4"/>
    <p:sldId id="258" r:id="rId5"/>
    <p:sldId id="259" r:id="rId6"/>
    <p:sldId id="260" r:id="rId7"/>
    <p:sldId id="261" r:id="rId8"/>
    <p:sldId id="266" r:id="rId9"/>
    <p:sldId id="267" r:id="rId10"/>
    <p:sldId id="268" r:id="rId11"/>
    <p:sldId id="262" r:id="rId12"/>
    <p:sldId id="265" r:id="rId13"/>
    <p:sldId id="263" r:id="rId14"/>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Montserrat" panose="02000505000000020004" pitchFamily="2"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Raleway"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7" autoAdjust="0"/>
    <p:restoredTop sz="94660"/>
  </p:normalViewPr>
  <p:slideViewPr>
    <p:cSldViewPr snapToGrid="0" showGuides="1">
      <p:cViewPr varScale="1">
        <p:scale>
          <a:sx n="149" d="100"/>
          <a:sy n="149" d="100"/>
        </p:scale>
        <p:origin x="132" y="9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5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AF3568B-81D5-4FD5-9023-D41A4BF14AE5}"/>
              </a:ext>
            </a:extLst>
          </p:cNvPr>
          <p:cNvSpPr>
            <a:spLocks noGrp="1"/>
          </p:cNvSpPr>
          <p:nvPr>
            <p:ph type="pic" sz="quarter" idx="11"/>
          </p:nvPr>
        </p:nvSpPr>
        <p:spPr>
          <a:xfrm>
            <a:off x="4396354" y="1659915"/>
            <a:ext cx="3399289" cy="1867059"/>
          </a:xfrm>
          <a:custGeom>
            <a:avLst/>
            <a:gdLst>
              <a:gd name="connsiteX0" fmla="*/ 0 w 3399289"/>
              <a:gd name="connsiteY0" fmla="*/ 0 h 1867059"/>
              <a:gd name="connsiteX1" fmla="*/ 3399289 w 3399289"/>
              <a:gd name="connsiteY1" fmla="*/ 0 h 1867059"/>
              <a:gd name="connsiteX2" fmla="*/ 3399289 w 3399289"/>
              <a:gd name="connsiteY2" fmla="*/ 1867059 h 1867059"/>
              <a:gd name="connsiteX3" fmla="*/ 0 w 3399289"/>
              <a:gd name="connsiteY3" fmla="*/ 1867059 h 1867059"/>
            </a:gdLst>
            <a:ahLst/>
            <a:cxnLst>
              <a:cxn ang="0">
                <a:pos x="connsiteX0" y="connsiteY0"/>
              </a:cxn>
              <a:cxn ang="0">
                <a:pos x="connsiteX1" y="connsiteY1"/>
              </a:cxn>
              <a:cxn ang="0">
                <a:pos x="connsiteX2" y="connsiteY2"/>
              </a:cxn>
              <a:cxn ang="0">
                <a:pos x="connsiteX3" y="connsiteY3"/>
              </a:cxn>
            </a:cxnLst>
            <a:rect l="l" t="t" r="r" b="b"/>
            <a:pathLst>
              <a:path w="3399289" h="1867059">
                <a:moveTo>
                  <a:pt x="0" y="0"/>
                </a:moveTo>
                <a:lnTo>
                  <a:pt x="3399289" y="0"/>
                </a:lnTo>
                <a:lnTo>
                  <a:pt x="3399289" y="1867059"/>
                </a:lnTo>
                <a:lnTo>
                  <a:pt x="0" y="1867059"/>
                </a:lnTo>
                <a:close/>
              </a:path>
            </a:pathLst>
          </a:custGeom>
          <a:solidFill>
            <a:schemeClr val="bg1">
              <a:lumMod val="85000"/>
            </a:schemeClr>
          </a:solidFill>
        </p:spPr>
        <p:txBody>
          <a:bodyPr wrap="square">
            <a:noAutofit/>
          </a:bodyPr>
          <a:lstStyle>
            <a:lvl1pPr>
              <a:defRPr sz="1200"/>
            </a:lvl1pPr>
          </a:lstStyle>
          <a:p>
            <a:endParaRPr lang="en-PK"/>
          </a:p>
        </p:txBody>
      </p:sp>
      <p:sp>
        <p:nvSpPr>
          <p:cNvPr id="9" name="Picture Placeholder 8">
            <a:extLst>
              <a:ext uri="{FF2B5EF4-FFF2-40B4-BE49-F238E27FC236}">
                <a16:creationId xmlns:a16="http://schemas.microsoft.com/office/drawing/2014/main" id="{99BA60F3-4CCC-4963-83A5-1D825D216AB9}"/>
              </a:ext>
            </a:extLst>
          </p:cNvPr>
          <p:cNvSpPr>
            <a:spLocks noGrp="1"/>
          </p:cNvSpPr>
          <p:nvPr>
            <p:ph type="pic" sz="quarter" idx="12"/>
          </p:nvPr>
        </p:nvSpPr>
        <p:spPr>
          <a:xfrm>
            <a:off x="8023036" y="1659915"/>
            <a:ext cx="3399289" cy="1867059"/>
          </a:xfrm>
          <a:custGeom>
            <a:avLst/>
            <a:gdLst>
              <a:gd name="connsiteX0" fmla="*/ 0 w 3399289"/>
              <a:gd name="connsiteY0" fmla="*/ 0 h 1867059"/>
              <a:gd name="connsiteX1" fmla="*/ 3399289 w 3399289"/>
              <a:gd name="connsiteY1" fmla="*/ 0 h 1867059"/>
              <a:gd name="connsiteX2" fmla="*/ 3399289 w 3399289"/>
              <a:gd name="connsiteY2" fmla="*/ 1867059 h 1867059"/>
              <a:gd name="connsiteX3" fmla="*/ 0 w 3399289"/>
              <a:gd name="connsiteY3" fmla="*/ 1867059 h 1867059"/>
            </a:gdLst>
            <a:ahLst/>
            <a:cxnLst>
              <a:cxn ang="0">
                <a:pos x="connsiteX0" y="connsiteY0"/>
              </a:cxn>
              <a:cxn ang="0">
                <a:pos x="connsiteX1" y="connsiteY1"/>
              </a:cxn>
              <a:cxn ang="0">
                <a:pos x="connsiteX2" y="connsiteY2"/>
              </a:cxn>
              <a:cxn ang="0">
                <a:pos x="connsiteX3" y="connsiteY3"/>
              </a:cxn>
            </a:cxnLst>
            <a:rect l="l" t="t" r="r" b="b"/>
            <a:pathLst>
              <a:path w="3399289" h="1867059">
                <a:moveTo>
                  <a:pt x="0" y="0"/>
                </a:moveTo>
                <a:lnTo>
                  <a:pt x="3399289" y="0"/>
                </a:lnTo>
                <a:lnTo>
                  <a:pt x="3399289" y="1867059"/>
                </a:lnTo>
                <a:lnTo>
                  <a:pt x="0" y="1867059"/>
                </a:lnTo>
                <a:close/>
              </a:path>
            </a:pathLst>
          </a:custGeom>
          <a:solidFill>
            <a:schemeClr val="bg1">
              <a:lumMod val="85000"/>
            </a:schemeClr>
          </a:solidFill>
        </p:spPr>
        <p:txBody>
          <a:bodyPr wrap="square">
            <a:noAutofit/>
          </a:bodyPr>
          <a:lstStyle>
            <a:lvl1pPr>
              <a:defRPr sz="1200"/>
            </a:lvl1pPr>
          </a:lstStyle>
          <a:p>
            <a:endParaRPr lang="en-PK"/>
          </a:p>
        </p:txBody>
      </p:sp>
      <p:sp>
        <p:nvSpPr>
          <p:cNvPr id="7" name="Picture Placeholder 6">
            <a:extLst>
              <a:ext uri="{FF2B5EF4-FFF2-40B4-BE49-F238E27FC236}">
                <a16:creationId xmlns:a16="http://schemas.microsoft.com/office/drawing/2014/main" id="{DC9CD7DE-8363-4E00-A886-A5F11BE260F5}"/>
              </a:ext>
            </a:extLst>
          </p:cNvPr>
          <p:cNvSpPr>
            <a:spLocks noGrp="1"/>
          </p:cNvSpPr>
          <p:nvPr>
            <p:ph type="pic" sz="quarter" idx="10"/>
          </p:nvPr>
        </p:nvSpPr>
        <p:spPr>
          <a:xfrm>
            <a:off x="769674" y="1659915"/>
            <a:ext cx="3399289" cy="1867059"/>
          </a:xfrm>
          <a:custGeom>
            <a:avLst/>
            <a:gdLst>
              <a:gd name="connsiteX0" fmla="*/ 0 w 3399289"/>
              <a:gd name="connsiteY0" fmla="*/ 0 h 1867059"/>
              <a:gd name="connsiteX1" fmla="*/ 3399289 w 3399289"/>
              <a:gd name="connsiteY1" fmla="*/ 0 h 1867059"/>
              <a:gd name="connsiteX2" fmla="*/ 3399289 w 3399289"/>
              <a:gd name="connsiteY2" fmla="*/ 1867059 h 1867059"/>
              <a:gd name="connsiteX3" fmla="*/ 0 w 3399289"/>
              <a:gd name="connsiteY3" fmla="*/ 1867059 h 1867059"/>
            </a:gdLst>
            <a:ahLst/>
            <a:cxnLst>
              <a:cxn ang="0">
                <a:pos x="connsiteX0" y="connsiteY0"/>
              </a:cxn>
              <a:cxn ang="0">
                <a:pos x="connsiteX1" y="connsiteY1"/>
              </a:cxn>
              <a:cxn ang="0">
                <a:pos x="connsiteX2" y="connsiteY2"/>
              </a:cxn>
              <a:cxn ang="0">
                <a:pos x="connsiteX3" y="connsiteY3"/>
              </a:cxn>
            </a:cxnLst>
            <a:rect l="l" t="t" r="r" b="b"/>
            <a:pathLst>
              <a:path w="3399289" h="1867059">
                <a:moveTo>
                  <a:pt x="0" y="0"/>
                </a:moveTo>
                <a:lnTo>
                  <a:pt x="3399289" y="0"/>
                </a:lnTo>
                <a:lnTo>
                  <a:pt x="3399289" y="1867059"/>
                </a:lnTo>
                <a:lnTo>
                  <a:pt x="0" y="1867059"/>
                </a:lnTo>
                <a:close/>
              </a:path>
            </a:pathLst>
          </a:custGeom>
          <a:solidFill>
            <a:schemeClr val="bg1">
              <a:lumMod val="85000"/>
            </a:schemeClr>
          </a:solidFill>
        </p:spPr>
        <p:txBody>
          <a:bodyPr wrap="square">
            <a:noAutofit/>
          </a:bodyPr>
          <a:lstStyle>
            <a:lvl1pPr>
              <a:defRPr sz="1200"/>
            </a:lvl1pPr>
          </a:lstStyle>
          <a:p>
            <a:endParaRPr lang="en-PK"/>
          </a:p>
        </p:txBody>
      </p:sp>
    </p:spTree>
    <p:extLst>
      <p:ext uri="{BB962C8B-B14F-4D97-AF65-F5344CB8AC3E}">
        <p14:creationId xmlns:p14="http://schemas.microsoft.com/office/powerpoint/2010/main" val="93750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9C2B04-B509-4B13-9EDE-84BAF199AE97}"/>
              </a:ext>
            </a:extLst>
          </p:cNvPr>
          <p:cNvSpPr>
            <a:spLocks noGrp="1"/>
          </p:cNvSpPr>
          <p:nvPr>
            <p:ph type="pic" sz="quarter" idx="10"/>
          </p:nvPr>
        </p:nvSpPr>
        <p:spPr>
          <a:xfrm>
            <a:off x="6211389" y="1038497"/>
            <a:ext cx="5599611" cy="4781006"/>
          </a:xfrm>
          <a:custGeom>
            <a:avLst/>
            <a:gdLst>
              <a:gd name="connsiteX0" fmla="*/ 0 w 3902954"/>
              <a:gd name="connsiteY0" fmla="*/ 0 h 4267200"/>
              <a:gd name="connsiteX1" fmla="*/ 3902954 w 3902954"/>
              <a:gd name="connsiteY1" fmla="*/ 0 h 4267200"/>
              <a:gd name="connsiteX2" fmla="*/ 3902954 w 3902954"/>
              <a:gd name="connsiteY2" fmla="*/ 4267200 h 4267200"/>
              <a:gd name="connsiteX3" fmla="*/ 0 w 3902954"/>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3902954" h="4267200">
                <a:moveTo>
                  <a:pt x="0" y="0"/>
                </a:moveTo>
                <a:lnTo>
                  <a:pt x="3902954" y="0"/>
                </a:lnTo>
                <a:lnTo>
                  <a:pt x="3902954" y="4267200"/>
                </a:lnTo>
                <a:lnTo>
                  <a:pt x="0" y="4267200"/>
                </a:lnTo>
                <a:close/>
              </a:path>
            </a:pathLst>
          </a:custGeom>
          <a:pattFill prst="ltDnDiag">
            <a:fgClr>
              <a:srgbClr val="FD6E00"/>
            </a:fgClr>
            <a:bgClr>
              <a:schemeClr val="bg1"/>
            </a:bgClr>
          </a:pattFill>
        </p:spPr>
        <p:txBody>
          <a:bodyPr wrap="square" anchor="ctr">
            <a:noAutofit/>
          </a:bodyPr>
          <a:lstStyle>
            <a:lvl1pPr algn="ctr">
              <a:defRPr sz="1600">
                <a:latin typeface="Open Sans" panose="020B0606030504020204" pitchFamily="34" charset="0"/>
              </a:defRPr>
            </a:lvl1pPr>
          </a:lstStyle>
          <a:p>
            <a:endParaRPr lang="en-ID" dirty="0"/>
          </a:p>
        </p:txBody>
      </p:sp>
    </p:spTree>
    <p:extLst>
      <p:ext uri="{BB962C8B-B14F-4D97-AF65-F5344CB8AC3E}">
        <p14:creationId xmlns:p14="http://schemas.microsoft.com/office/powerpoint/2010/main" val="492509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9C2B04-B509-4B13-9EDE-84BAF199AE97}"/>
              </a:ext>
            </a:extLst>
          </p:cNvPr>
          <p:cNvSpPr>
            <a:spLocks noGrp="1"/>
          </p:cNvSpPr>
          <p:nvPr>
            <p:ph type="pic" sz="quarter" idx="10"/>
          </p:nvPr>
        </p:nvSpPr>
        <p:spPr>
          <a:xfrm>
            <a:off x="7153836" y="2076994"/>
            <a:ext cx="4306390" cy="4781006"/>
          </a:xfrm>
          <a:custGeom>
            <a:avLst/>
            <a:gdLst>
              <a:gd name="connsiteX0" fmla="*/ 0 w 3902954"/>
              <a:gd name="connsiteY0" fmla="*/ 0 h 4267200"/>
              <a:gd name="connsiteX1" fmla="*/ 3902954 w 3902954"/>
              <a:gd name="connsiteY1" fmla="*/ 0 h 4267200"/>
              <a:gd name="connsiteX2" fmla="*/ 3902954 w 3902954"/>
              <a:gd name="connsiteY2" fmla="*/ 4267200 h 4267200"/>
              <a:gd name="connsiteX3" fmla="*/ 0 w 3902954"/>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3902954" h="4267200">
                <a:moveTo>
                  <a:pt x="0" y="0"/>
                </a:moveTo>
                <a:lnTo>
                  <a:pt x="3902954" y="0"/>
                </a:lnTo>
                <a:lnTo>
                  <a:pt x="3902954" y="4267200"/>
                </a:lnTo>
                <a:lnTo>
                  <a:pt x="0" y="4267200"/>
                </a:lnTo>
                <a:close/>
              </a:path>
            </a:pathLst>
          </a:custGeom>
          <a:pattFill prst="ltDnDiag">
            <a:fgClr>
              <a:srgbClr val="FD6E00"/>
            </a:fgClr>
            <a:bgClr>
              <a:schemeClr val="bg1"/>
            </a:bgClr>
          </a:pattFill>
        </p:spPr>
        <p:txBody>
          <a:bodyPr wrap="square" anchor="ctr">
            <a:noAutofit/>
          </a:bodyPr>
          <a:lstStyle>
            <a:lvl1pPr algn="ctr">
              <a:defRPr sz="1600">
                <a:latin typeface="Open Sans" panose="020B0606030504020204" pitchFamily="34" charset="0"/>
              </a:defRPr>
            </a:lvl1pPr>
          </a:lstStyle>
          <a:p>
            <a:endParaRPr lang="en-ID" dirty="0"/>
          </a:p>
        </p:txBody>
      </p:sp>
    </p:spTree>
    <p:extLst>
      <p:ext uri="{BB962C8B-B14F-4D97-AF65-F5344CB8AC3E}">
        <p14:creationId xmlns:p14="http://schemas.microsoft.com/office/powerpoint/2010/main" val="1763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9C2B04-B509-4B13-9EDE-84BAF199AE97}"/>
              </a:ext>
            </a:extLst>
          </p:cNvPr>
          <p:cNvSpPr>
            <a:spLocks noGrp="1"/>
          </p:cNvSpPr>
          <p:nvPr>
            <p:ph type="pic" sz="quarter" idx="10"/>
          </p:nvPr>
        </p:nvSpPr>
        <p:spPr>
          <a:xfrm>
            <a:off x="496389" y="1038497"/>
            <a:ext cx="5599611" cy="4781006"/>
          </a:xfrm>
          <a:custGeom>
            <a:avLst/>
            <a:gdLst>
              <a:gd name="connsiteX0" fmla="*/ 0 w 3902954"/>
              <a:gd name="connsiteY0" fmla="*/ 0 h 4267200"/>
              <a:gd name="connsiteX1" fmla="*/ 3902954 w 3902954"/>
              <a:gd name="connsiteY1" fmla="*/ 0 h 4267200"/>
              <a:gd name="connsiteX2" fmla="*/ 3902954 w 3902954"/>
              <a:gd name="connsiteY2" fmla="*/ 4267200 h 4267200"/>
              <a:gd name="connsiteX3" fmla="*/ 0 w 3902954"/>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3902954" h="4267200">
                <a:moveTo>
                  <a:pt x="0" y="0"/>
                </a:moveTo>
                <a:lnTo>
                  <a:pt x="3902954" y="0"/>
                </a:lnTo>
                <a:lnTo>
                  <a:pt x="3902954" y="4267200"/>
                </a:lnTo>
                <a:lnTo>
                  <a:pt x="0" y="4267200"/>
                </a:lnTo>
                <a:close/>
              </a:path>
            </a:pathLst>
          </a:custGeom>
          <a:pattFill prst="ltDnDiag">
            <a:fgClr>
              <a:srgbClr val="FD6E00"/>
            </a:fgClr>
            <a:bgClr>
              <a:schemeClr val="bg1"/>
            </a:bgClr>
          </a:pattFill>
        </p:spPr>
        <p:txBody>
          <a:bodyPr wrap="square" anchor="ctr">
            <a:noAutofit/>
          </a:bodyPr>
          <a:lstStyle>
            <a:lvl1pPr algn="ctr">
              <a:defRPr sz="1600">
                <a:latin typeface="Open Sans" panose="020B0606030504020204" pitchFamily="34" charset="0"/>
              </a:defRPr>
            </a:lvl1pPr>
          </a:lstStyle>
          <a:p>
            <a:endParaRPr lang="en-ID" dirty="0"/>
          </a:p>
        </p:txBody>
      </p:sp>
    </p:spTree>
    <p:extLst>
      <p:ext uri="{BB962C8B-B14F-4D97-AF65-F5344CB8AC3E}">
        <p14:creationId xmlns:p14="http://schemas.microsoft.com/office/powerpoint/2010/main" val="401428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4F856AA-447B-438D-8FC9-E3F5799DB0DF}"/>
              </a:ext>
            </a:extLst>
          </p:cNvPr>
          <p:cNvSpPr>
            <a:spLocks noGrp="1"/>
          </p:cNvSpPr>
          <p:nvPr>
            <p:ph type="pic" sz="quarter" idx="10"/>
          </p:nvPr>
        </p:nvSpPr>
        <p:spPr>
          <a:xfrm>
            <a:off x="381000" y="304800"/>
            <a:ext cx="5288280" cy="6248400"/>
          </a:xfrm>
          <a:custGeom>
            <a:avLst/>
            <a:gdLst>
              <a:gd name="connsiteX0" fmla="*/ 0 w 5288280"/>
              <a:gd name="connsiteY0" fmla="*/ 1467394 h 6248400"/>
              <a:gd name="connsiteX1" fmla="*/ 2567940 w 5288280"/>
              <a:gd name="connsiteY1" fmla="*/ 1467394 h 6248400"/>
              <a:gd name="connsiteX2" fmla="*/ 2567940 w 5288280"/>
              <a:gd name="connsiteY2" fmla="*/ 6248400 h 6248400"/>
              <a:gd name="connsiteX3" fmla="*/ 0 w 5288280"/>
              <a:gd name="connsiteY3" fmla="*/ 6248400 h 6248400"/>
              <a:gd name="connsiteX4" fmla="*/ 2720340 w 5288280"/>
              <a:gd name="connsiteY4" fmla="*/ 0 h 6248400"/>
              <a:gd name="connsiteX5" fmla="*/ 5288280 w 5288280"/>
              <a:gd name="connsiteY5" fmla="*/ 0 h 6248400"/>
              <a:gd name="connsiteX6" fmla="*/ 5288280 w 5288280"/>
              <a:gd name="connsiteY6" fmla="*/ 4781006 h 6248400"/>
              <a:gd name="connsiteX7" fmla="*/ 2720340 w 5288280"/>
              <a:gd name="connsiteY7" fmla="*/ 4781006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8280" h="6248400">
                <a:moveTo>
                  <a:pt x="0" y="1467394"/>
                </a:moveTo>
                <a:lnTo>
                  <a:pt x="2567940" y="1467394"/>
                </a:lnTo>
                <a:lnTo>
                  <a:pt x="2567940" y="6248400"/>
                </a:lnTo>
                <a:lnTo>
                  <a:pt x="0" y="6248400"/>
                </a:lnTo>
                <a:close/>
                <a:moveTo>
                  <a:pt x="2720340" y="0"/>
                </a:moveTo>
                <a:lnTo>
                  <a:pt x="5288280" y="0"/>
                </a:lnTo>
                <a:lnTo>
                  <a:pt x="5288280" y="4781006"/>
                </a:lnTo>
                <a:lnTo>
                  <a:pt x="2720340" y="4781006"/>
                </a:lnTo>
                <a:close/>
              </a:path>
            </a:pathLst>
          </a:custGeom>
        </p:spPr>
        <p:txBody>
          <a:bodyPr wrap="square">
            <a:noAutofit/>
          </a:bodyPr>
          <a:lstStyle/>
          <a:p>
            <a:endParaRPr lang="en-PK"/>
          </a:p>
        </p:txBody>
      </p:sp>
    </p:spTree>
    <p:extLst>
      <p:ext uri="{BB962C8B-B14F-4D97-AF65-F5344CB8AC3E}">
        <p14:creationId xmlns:p14="http://schemas.microsoft.com/office/powerpoint/2010/main" val="3794950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16744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3" r:id="rId4"/>
    <p:sldLayoutId id="2147483652"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4128" userDrawn="1">
          <p15:clr>
            <a:srgbClr val="F26B43"/>
          </p15:clr>
        </p15:guide>
        <p15:guide id="4" orient="horz" pos="192" userDrawn="1">
          <p15:clr>
            <a:srgbClr val="F26B43"/>
          </p15:clr>
        </p15:guide>
        <p15:guide id="5" pos="7440" userDrawn="1">
          <p15:clr>
            <a:srgbClr val="F26B43"/>
          </p15:clr>
        </p15:guide>
        <p15:guide id="6"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Michael@prkarma.com" TargetMode="External"/><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tif"/><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4.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10;&#10;Description automatically generated with low confidence">
            <a:extLst>
              <a:ext uri="{FF2B5EF4-FFF2-40B4-BE49-F238E27FC236}">
                <a16:creationId xmlns:a16="http://schemas.microsoft.com/office/drawing/2014/main" id="{B6E3E10D-B5B9-4697-A7E8-2B943F3EF0C5}"/>
              </a:ext>
            </a:extLst>
          </p:cNvPr>
          <p:cNvPicPr>
            <a:picLocks noChangeAspect="1"/>
          </p:cNvPicPr>
          <p:nvPr/>
        </p:nvPicPr>
        <p:blipFill rotWithShape="1">
          <a:blip r:embed="rId2">
            <a:extLst>
              <a:ext uri="{28A0092B-C50C-407E-A947-70E740481C1C}">
                <a14:useLocalDpi xmlns:a14="http://schemas.microsoft.com/office/drawing/2010/main" val="0"/>
              </a:ext>
            </a:extLst>
          </a:blip>
          <a:srcRect t="5576" b="1002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B76D2AF2-816A-4944-A3AA-9921390BF868}"/>
              </a:ext>
            </a:extLst>
          </p:cNvPr>
          <p:cNvSpPr/>
          <p:nvPr/>
        </p:nvSpPr>
        <p:spPr>
          <a:xfrm>
            <a:off x="0" y="0"/>
            <a:ext cx="12192000" cy="685799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6" name="Picture 5" descr="A picture containing icon&#10;&#10;Description automatically generated">
            <a:extLst>
              <a:ext uri="{FF2B5EF4-FFF2-40B4-BE49-F238E27FC236}">
                <a16:creationId xmlns:a16="http://schemas.microsoft.com/office/drawing/2014/main" id="{B558F67E-3C5A-4A27-8A4A-91C1E7935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127000"/>
            <a:ext cx="6604000" cy="6604000"/>
          </a:xfrm>
          <a:prstGeom prst="rect">
            <a:avLst/>
          </a:prstGeom>
        </p:spPr>
      </p:pic>
      <p:sp>
        <p:nvSpPr>
          <p:cNvPr id="7" name="Freeform: Shape 6">
            <a:extLst>
              <a:ext uri="{FF2B5EF4-FFF2-40B4-BE49-F238E27FC236}">
                <a16:creationId xmlns:a16="http://schemas.microsoft.com/office/drawing/2014/main" id="{15CE0D1C-4550-4AC5-B0A5-D8EB615FB91E}"/>
              </a:ext>
            </a:extLst>
          </p:cNvPr>
          <p:cNvSpPr/>
          <p:nvPr/>
        </p:nvSpPr>
        <p:spPr>
          <a:xfrm>
            <a:off x="381000" y="304800"/>
            <a:ext cx="11430000" cy="6248400"/>
          </a:xfrm>
          <a:custGeom>
            <a:avLst/>
            <a:gdLst>
              <a:gd name="connsiteX0" fmla="*/ 0 w 11430000"/>
              <a:gd name="connsiteY0" fmla="*/ 4078572 h 6248400"/>
              <a:gd name="connsiteX1" fmla="*/ 31742 w 11430000"/>
              <a:gd name="connsiteY1" fmla="*/ 4097441 h 6248400"/>
              <a:gd name="connsiteX2" fmla="*/ 31742 w 11430000"/>
              <a:gd name="connsiteY2" fmla="*/ 6216658 h 6248400"/>
              <a:gd name="connsiteX3" fmla="*/ 7202917 w 11430000"/>
              <a:gd name="connsiteY3" fmla="*/ 6216658 h 6248400"/>
              <a:gd name="connsiteX4" fmla="*/ 7256315 w 11430000"/>
              <a:gd name="connsiteY4" fmla="*/ 6248400 h 6248400"/>
              <a:gd name="connsiteX5" fmla="*/ 0 w 11430000"/>
              <a:gd name="connsiteY5" fmla="*/ 6248400 h 6248400"/>
              <a:gd name="connsiteX6" fmla="*/ 11430000 w 11430000"/>
              <a:gd name="connsiteY6" fmla="*/ 3487110 h 6248400"/>
              <a:gd name="connsiteX7" fmla="*/ 11430000 w 11430000"/>
              <a:gd name="connsiteY7" fmla="*/ 6248400 h 6248400"/>
              <a:gd name="connsiteX8" fmla="*/ 9112544 w 11430000"/>
              <a:gd name="connsiteY8" fmla="*/ 6248400 h 6248400"/>
              <a:gd name="connsiteX9" fmla="*/ 9139184 w 11430000"/>
              <a:gd name="connsiteY9" fmla="*/ 6216658 h 6248400"/>
              <a:gd name="connsiteX10" fmla="*/ 11398258 w 11430000"/>
              <a:gd name="connsiteY10" fmla="*/ 6216658 h 6248400"/>
              <a:gd name="connsiteX11" fmla="*/ 11398258 w 11430000"/>
              <a:gd name="connsiteY11" fmla="*/ 3524931 h 6248400"/>
              <a:gd name="connsiteX12" fmla="*/ 4323239 w 11430000"/>
              <a:gd name="connsiteY12" fmla="*/ 0 h 6248400"/>
              <a:gd name="connsiteX13" fmla="*/ 11430000 w 11430000"/>
              <a:gd name="connsiteY13" fmla="*/ 0 h 6248400"/>
              <a:gd name="connsiteX14" fmla="*/ 11430000 w 11430000"/>
              <a:gd name="connsiteY14" fmla="*/ 2080928 h 6248400"/>
              <a:gd name="connsiteX15" fmla="*/ 11398258 w 11430000"/>
              <a:gd name="connsiteY15" fmla="*/ 2062059 h 6248400"/>
              <a:gd name="connsiteX16" fmla="*/ 11398258 w 11430000"/>
              <a:gd name="connsiteY16" fmla="*/ 31742 h 6248400"/>
              <a:gd name="connsiteX17" fmla="*/ 4376637 w 11430000"/>
              <a:gd name="connsiteY17" fmla="*/ 31742 h 6248400"/>
              <a:gd name="connsiteX18" fmla="*/ 0 w 11430000"/>
              <a:gd name="connsiteY18" fmla="*/ 0 h 6248400"/>
              <a:gd name="connsiteX19" fmla="*/ 2242848 w 11430000"/>
              <a:gd name="connsiteY19" fmla="*/ 0 h 6248400"/>
              <a:gd name="connsiteX20" fmla="*/ 2216208 w 11430000"/>
              <a:gd name="connsiteY20" fmla="*/ 31742 h 6248400"/>
              <a:gd name="connsiteX21" fmla="*/ 31742 w 11430000"/>
              <a:gd name="connsiteY21" fmla="*/ 31742 h 6248400"/>
              <a:gd name="connsiteX22" fmla="*/ 31742 w 11430000"/>
              <a:gd name="connsiteY22" fmla="*/ 2634572 h 6248400"/>
              <a:gd name="connsiteX23" fmla="*/ 0 w 11430000"/>
              <a:gd name="connsiteY23" fmla="*/ 2672393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30000" h="6248400">
                <a:moveTo>
                  <a:pt x="0" y="4078572"/>
                </a:moveTo>
                <a:lnTo>
                  <a:pt x="31742" y="4097441"/>
                </a:lnTo>
                <a:lnTo>
                  <a:pt x="31742" y="6216658"/>
                </a:lnTo>
                <a:lnTo>
                  <a:pt x="7202917" y="6216658"/>
                </a:lnTo>
                <a:lnTo>
                  <a:pt x="7256315" y="6248400"/>
                </a:lnTo>
                <a:lnTo>
                  <a:pt x="0" y="6248400"/>
                </a:lnTo>
                <a:close/>
                <a:moveTo>
                  <a:pt x="11430000" y="3487110"/>
                </a:moveTo>
                <a:lnTo>
                  <a:pt x="11430000" y="6248400"/>
                </a:lnTo>
                <a:lnTo>
                  <a:pt x="9112544" y="6248400"/>
                </a:lnTo>
                <a:lnTo>
                  <a:pt x="9139184" y="6216658"/>
                </a:lnTo>
                <a:lnTo>
                  <a:pt x="11398258" y="6216658"/>
                </a:lnTo>
                <a:lnTo>
                  <a:pt x="11398258" y="3524931"/>
                </a:lnTo>
                <a:close/>
                <a:moveTo>
                  <a:pt x="4323239" y="0"/>
                </a:moveTo>
                <a:lnTo>
                  <a:pt x="11430000" y="0"/>
                </a:lnTo>
                <a:lnTo>
                  <a:pt x="11430000" y="2080928"/>
                </a:lnTo>
                <a:lnTo>
                  <a:pt x="11398258" y="2062059"/>
                </a:lnTo>
                <a:lnTo>
                  <a:pt x="11398258" y="31742"/>
                </a:lnTo>
                <a:lnTo>
                  <a:pt x="4376637" y="31742"/>
                </a:lnTo>
                <a:close/>
                <a:moveTo>
                  <a:pt x="0" y="0"/>
                </a:moveTo>
                <a:lnTo>
                  <a:pt x="2242848" y="0"/>
                </a:lnTo>
                <a:lnTo>
                  <a:pt x="2216208" y="31742"/>
                </a:lnTo>
                <a:lnTo>
                  <a:pt x="31742" y="31742"/>
                </a:lnTo>
                <a:lnTo>
                  <a:pt x="31742" y="2634572"/>
                </a:lnTo>
                <a:lnTo>
                  <a:pt x="0" y="2672393"/>
                </a:lnTo>
                <a:close/>
              </a:path>
            </a:pathLst>
          </a:custGeom>
          <a:solidFill>
            <a:srgbClr val="0E76A8"/>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dirty="0">
              <a:ln>
                <a:noFill/>
              </a:ln>
              <a:solidFill>
                <a:prstClr val="black"/>
              </a:solidFill>
              <a:effectLst/>
              <a:uLnTx/>
              <a:uFillTx/>
              <a:latin typeface="Raleway"/>
              <a:ea typeface="+mn-ea"/>
              <a:cs typeface="+mn-cs"/>
            </a:endParaRPr>
          </a:p>
        </p:txBody>
      </p:sp>
    </p:spTree>
    <p:extLst>
      <p:ext uri="{BB962C8B-B14F-4D97-AF65-F5344CB8AC3E}">
        <p14:creationId xmlns:p14="http://schemas.microsoft.com/office/powerpoint/2010/main" val="77507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98F399-E5FC-4B26-897D-4183C15864C7}"/>
              </a:ext>
            </a:extLst>
          </p:cNvPr>
          <p:cNvSpPr/>
          <p:nvPr/>
        </p:nvSpPr>
        <p:spPr>
          <a:xfrm>
            <a:off x="9348716" y="1"/>
            <a:ext cx="2843284" cy="685800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extBox 3">
            <a:extLst>
              <a:ext uri="{FF2B5EF4-FFF2-40B4-BE49-F238E27FC236}">
                <a16:creationId xmlns:a16="http://schemas.microsoft.com/office/drawing/2014/main" id="{66BEF2D4-4C4F-4A42-A32E-C45DD9722F13}"/>
              </a:ext>
            </a:extLst>
          </p:cNvPr>
          <p:cNvSpPr txBox="1"/>
          <p:nvPr/>
        </p:nvSpPr>
        <p:spPr>
          <a:xfrm>
            <a:off x="446782" y="1115688"/>
            <a:ext cx="6612642" cy="523220"/>
          </a:xfrm>
          <a:prstGeom prst="rect">
            <a:avLst/>
          </a:prstGeom>
          <a:noFill/>
        </p:spPr>
        <p:txBody>
          <a:bodyPr wrap="square">
            <a:spAutoFit/>
          </a:bodyPr>
          <a:lstStyle/>
          <a:p>
            <a:r>
              <a:rPr lang="en-US" sz="2800" dirty="0">
                <a:latin typeface="+mj-lt"/>
              </a:rPr>
              <a:t>Does PR Karma Break </a:t>
            </a:r>
            <a:r>
              <a:rPr lang="nb-NO" sz="2800" b="1" dirty="0">
                <a:solidFill>
                  <a:srgbClr val="0E76A8"/>
                </a:solidFill>
                <a:latin typeface="+mj-lt"/>
              </a:rPr>
              <a:t>the Bank?</a:t>
            </a:r>
            <a:endParaRPr lang="en-PK" sz="2800" b="1" dirty="0">
              <a:solidFill>
                <a:srgbClr val="0E76A8"/>
              </a:solidFill>
              <a:latin typeface="+mj-lt"/>
            </a:endParaRPr>
          </a:p>
        </p:txBody>
      </p:sp>
      <p:sp>
        <p:nvSpPr>
          <p:cNvPr id="7" name="TextBox 6">
            <a:extLst>
              <a:ext uri="{FF2B5EF4-FFF2-40B4-BE49-F238E27FC236}">
                <a16:creationId xmlns:a16="http://schemas.microsoft.com/office/drawing/2014/main" id="{BF53EDDE-493C-4129-B8D9-537525ADE197}"/>
              </a:ext>
            </a:extLst>
          </p:cNvPr>
          <p:cNvSpPr txBox="1"/>
          <p:nvPr/>
        </p:nvSpPr>
        <p:spPr>
          <a:xfrm>
            <a:off x="230439" y="2747010"/>
            <a:ext cx="6400560" cy="366254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Currently waiving our US $499 Setup Fee. We do your initial setup.</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contracts.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Month to month.</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US $39/Mo. – Bronze package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32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COUPON CODE: </a:t>
            </a:r>
            <a:r>
              <a:rPr lang="en-US" sz="32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ted39</a:t>
            </a:r>
          </a:p>
          <a:p>
            <a:pPr algn="ctr"/>
            <a:r>
              <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(Offer expires June 15</a:t>
            </a:r>
            <a:r>
              <a:rPr lang="en-US"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F9AD2A72-9E1B-4B8E-98E6-58FAAD89C355}"/>
              </a:ext>
            </a:extLst>
          </p:cNvPr>
          <p:cNvGrpSpPr/>
          <p:nvPr/>
        </p:nvGrpSpPr>
        <p:grpSpPr>
          <a:xfrm>
            <a:off x="459570" y="1670961"/>
            <a:ext cx="4489700" cy="45719"/>
            <a:chOff x="6574627" y="3095803"/>
            <a:chExt cx="3141468" cy="45720"/>
          </a:xfrm>
        </p:grpSpPr>
        <p:cxnSp>
          <p:nvCxnSpPr>
            <p:cNvPr id="13" name="Straight Connector 12">
              <a:extLst>
                <a:ext uri="{FF2B5EF4-FFF2-40B4-BE49-F238E27FC236}">
                  <a16:creationId xmlns:a16="http://schemas.microsoft.com/office/drawing/2014/main" id="{E261DE0C-5EBA-4405-8E12-C96FDBFD1581}"/>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C4871EC-46F2-424D-BC8A-7EC5587DF7F8}"/>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17" name="Picture 16" descr="A picture containing icon&#10;&#10;Description automatically generated">
            <a:extLst>
              <a:ext uri="{FF2B5EF4-FFF2-40B4-BE49-F238E27FC236}">
                <a16:creationId xmlns:a16="http://schemas.microsoft.com/office/drawing/2014/main" id="{4B99C331-3BDD-4998-8569-1FC0832EBACE}"/>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pic>
        <p:nvPicPr>
          <p:cNvPr id="8" name="Picture Placeholder 7">
            <a:extLst>
              <a:ext uri="{FF2B5EF4-FFF2-40B4-BE49-F238E27FC236}">
                <a16:creationId xmlns:a16="http://schemas.microsoft.com/office/drawing/2014/main" id="{791AA06C-FEE4-9028-B4E4-4E50549631A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994" r="19994"/>
          <a:stretch>
            <a:fillRect/>
          </a:stretch>
        </p:blipFill>
        <p:spPr>
          <a:xfrm>
            <a:off x="7129762" y="2076994"/>
            <a:ext cx="4330464" cy="4781006"/>
          </a:xfrm>
        </p:spPr>
      </p:pic>
    </p:spTree>
    <p:extLst>
      <p:ext uri="{BB962C8B-B14F-4D97-AF65-F5344CB8AC3E}">
        <p14:creationId xmlns:p14="http://schemas.microsoft.com/office/powerpoint/2010/main" val="1397922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A63D4-02BD-46C6-9BE7-CBD318064C65}"/>
              </a:ext>
            </a:extLst>
          </p:cNvPr>
          <p:cNvSpPr/>
          <p:nvPr/>
        </p:nvSpPr>
        <p:spPr>
          <a:xfrm>
            <a:off x="1127280" y="3428999"/>
            <a:ext cx="816706" cy="342900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Rectangle 6">
            <a:extLst>
              <a:ext uri="{FF2B5EF4-FFF2-40B4-BE49-F238E27FC236}">
                <a16:creationId xmlns:a16="http://schemas.microsoft.com/office/drawing/2014/main" id="{32043037-3AE4-49C9-A3DC-FE630A138E08}"/>
              </a:ext>
            </a:extLst>
          </p:cNvPr>
          <p:cNvSpPr/>
          <p:nvPr/>
        </p:nvSpPr>
        <p:spPr>
          <a:xfrm>
            <a:off x="4648402" y="0"/>
            <a:ext cx="816706" cy="342900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Picture Placeholder 7" descr="A person reading a newspaper&#10;&#10;Description automatically generated with low confidence">
            <a:extLst>
              <a:ext uri="{FF2B5EF4-FFF2-40B4-BE49-F238E27FC236}">
                <a16:creationId xmlns:a16="http://schemas.microsoft.com/office/drawing/2014/main" id="{9F06FE3F-E9E2-4EFB-8D63-90143F91764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961" r="10961"/>
          <a:stretch>
            <a:fillRect/>
          </a:stretch>
        </p:blipFill>
        <p:spPr>
          <a:xfrm>
            <a:off x="496888" y="1038225"/>
            <a:ext cx="5599112" cy="4781550"/>
          </a:xfrm>
        </p:spPr>
      </p:pic>
      <p:grpSp>
        <p:nvGrpSpPr>
          <p:cNvPr id="3" name="Group 2">
            <a:extLst>
              <a:ext uri="{FF2B5EF4-FFF2-40B4-BE49-F238E27FC236}">
                <a16:creationId xmlns:a16="http://schemas.microsoft.com/office/drawing/2014/main" id="{01B4C6BC-22D3-495A-B2DB-E38586BDD834}"/>
              </a:ext>
            </a:extLst>
          </p:cNvPr>
          <p:cNvGrpSpPr/>
          <p:nvPr/>
        </p:nvGrpSpPr>
        <p:grpSpPr>
          <a:xfrm>
            <a:off x="6396023" y="964877"/>
            <a:ext cx="5154077" cy="2745841"/>
            <a:chOff x="6574626" y="2648126"/>
            <a:chExt cx="5154077" cy="1475998"/>
          </a:xfrm>
        </p:grpSpPr>
        <p:sp>
          <p:nvSpPr>
            <p:cNvPr id="10" name="TextBox 9">
              <a:extLst>
                <a:ext uri="{FF2B5EF4-FFF2-40B4-BE49-F238E27FC236}">
                  <a16:creationId xmlns:a16="http://schemas.microsoft.com/office/drawing/2014/main" id="{01927472-EE19-4FF0-B362-52FADA97F351}"/>
                </a:ext>
              </a:extLst>
            </p:cNvPr>
            <p:cNvSpPr txBox="1"/>
            <p:nvPr/>
          </p:nvSpPr>
          <p:spPr>
            <a:xfrm>
              <a:off x="6574627" y="2648126"/>
              <a:ext cx="2808859" cy="314340"/>
            </a:xfrm>
            <a:prstGeom prst="rect">
              <a:avLst/>
            </a:prstGeom>
            <a:noFill/>
          </p:spPr>
          <p:txBody>
            <a:bodyPr wrap="square">
              <a:spAutoFit/>
            </a:bodyPr>
            <a:lstStyle/>
            <a:p>
              <a:r>
                <a:rPr lang="nb-NO" sz="3200" b="1" dirty="0">
                  <a:latin typeface="+mj-lt"/>
                </a:rPr>
                <a:t>Lets Zoom!</a:t>
              </a:r>
              <a:endParaRPr lang="en-PK" sz="3200" b="1" dirty="0">
                <a:solidFill>
                  <a:srgbClr val="0E76A8"/>
                </a:solidFill>
                <a:latin typeface="+mj-lt"/>
              </a:endParaRPr>
            </a:p>
          </p:txBody>
        </p:sp>
        <p:grpSp>
          <p:nvGrpSpPr>
            <p:cNvPr id="2" name="Group 1">
              <a:extLst>
                <a:ext uri="{FF2B5EF4-FFF2-40B4-BE49-F238E27FC236}">
                  <a16:creationId xmlns:a16="http://schemas.microsoft.com/office/drawing/2014/main" id="{25084BB4-8A8E-4E0E-A299-F38D62DFAC1A}"/>
                </a:ext>
              </a:extLst>
            </p:cNvPr>
            <p:cNvGrpSpPr/>
            <p:nvPr/>
          </p:nvGrpSpPr>
          <p:grpSpPr>
            <a:xfrm>
              <a:off x="6574627" y="2944863"/>
              <a:ext cx="2225789" cy="45720"/>
              <a:chOff x="6574627" y="2748648"/>
              <a:chExt cx="3141468" cy="45720"/>
            </a:xfrm>
          </p:grpSpPr>
          <p:cxnSp>
            <p:nvCxnSpPr>
              <p:cNvPr id="11" name="Straight Connector 10">
                <a:extLst>
                  <a:ext uri="{FF2B5EF4-FFF2-40B4-BE49-F238E27FC236}">
                    <a16:creationId xmlns:a16="http://schemas.microsoft.com/office/drawing/2014/main" id="{1F421243-C95C-41D8-BBB8-51B5128396C1}"/>
                  </a:ext>
                </a:extLst>
              </p:cNvPr>
              <p:cNvCxnSpPr>
                <a:cxnSpLocks/>
              </p:cNvCxnSpPr>
              <p:nvPr/>
            </p:nvCxnSpPr>
            <p:spPr>
              <a:xfrm>
                <a:off x="6574627" y="2771499"/>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3C6D45-1A7D-4F2F-B117-94156E4866CF}"/>
                  </a:ext>
                </a:extLst>
              </p:cNvPr>
              <p:cNvSpPr/>
              <p:nvPr/>
            </p:nvSpPr>
            <p:spPr>
              <a:xfrm>
                <a:off x="7472653" y="2748648"/>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13" name="TextBox 12">
              <a:extLst>
                <a:ext uri="{FF2B5EF4-FFF2-40B4-BE49-F238E27FC236}">
                  <a16:creationId xmlns:a16="http://schemas.microsoft.com/office/drawing/2014/main" id="{65F5289D-680C-4439-AB6E-D605E2F007A7}"/>
                </a:ext>
              </a:extLst>
            </p:cNvPr>
            <p:cNvSpPr txBox="1"/>
            <p:nvPr/>
          </p:nvSpPr>
          <p:spPr>
            <a:xfrm>
              <a:off x="6574626" y="3081839"/>
              <a:ext cx="5154077" cy="1042285"/>
            </a:xfrm>
            <a:prstGeom prst="rect">
              <a:avLst/>
            </a:prstGeom>
            <a:noFill/>
          </p:spPr>
          <p:txBody>
            <a:bodyPr wrap="square">
              <a:spAutoFit/>
            </a:bodyPr>
            <a:lstStyle/>
            <a:p>
              <a:r>
                <a:rPr lang="en-US" sz="1400" dirty="0"/>
                <a:t>I’ve barely scratched the surface and would love to show you more.</a:t>
              </a:r>
            </a:p>
            <a:p>
              <a:endParaRPr lang="en-US" sz="1400" dirty="0"/>
            </a:p>
            <a:p>
              <a:pPr algn="ctr"/>
              <a:r>
                <a:rPr lang="en-US" sz="1600" b="1" dirty="0">
                  <a:solidFill>
                    <a:srgbClr val="00B050"/>
                  </a:solidFill>
                </a:rPr>
                <a:t>Lets Zoom! See how easy it is to use!</a:t>
              </a:r>
            </a:p>
            <a:p>
              <a:br>
                <a:rPr lang="en-US" sz="1400" dirty="0"/>
              </a:br>
              <a:endParaRPr lang="en-US" sz="1400" dirty="0"/>
            </a:p>
            <a:p>
              <a:r>
                <a:rPr lang="en-US" b="1" dirty="0"/>
                <a:t>REACH ME AT: 	</a:t>
              </a:r>
              <a:r>
                <a:rPr lang="en-US" sz="1400" dirty="0">
                  <a:hlinkClick r:id="rId3"/>
                </a:rPr>
                <a:t>Michael@prkarma.com</a:t>
              </a:r>
              <a:endParaRPr lang="en-US" sz="1400" dirty="0"/>
            </a:p>
            <a:p>
              <a:r>
                <a:rPr lang="en-US" sz="1600" b="1" dirty="0"/>
                <a:t>WEBSITE:</a:t>
              </a:r>
              <a:r>
                <a:rPr lang="en-US" sz="1400" dirty="0"/>
                <a:t>	PRKarma.com</a:t>
              </a:r>
              <a:endParaRPr lang="en-PK" sz="1400" dirty="0"/>
            </a:p>
          </p:txBody>
        </p:sp>
      </p:grpSp>
      <p:pic>
        <p:nvPicPr>
          <p:cNvPr id="15" name="Picture 14" descr="A picture containing icon&#10;&#10;Description automatically generated">
            <a:extLst>
              <a:ext uri="{FF2B5EF4-FFF2-40B4-BE49-F238E27FC236}">
                <a16:creationId xmlns:a16="http://schemas.microsoft.com/office/drawing/2014/main" id="{E5258240-DDAF-4FF2-B9D0-99171C1E9867}"/>
              </a:ext>
            </a:extLst>
          </p:cNvPr>
          <p:cNvPicPr>
            <a:picLocks noChangeAspect="1"/>
          </p:cNvPicPr>
          <p:nvPr/>
        </p:nvPicPr>
        <p:blipFill rotWithShape="1">
          <a:blip r:embed="rId4">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spTree>
    <p:extLst>
      <p:ext uri="{BB962C8B-B14F-4D97-AF65-F5344CB8AC3E}">
        <p14:creationId xmlns:p14="http://schemas.microsoft.com/office/powerpoint/2010/main" val="408056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0F98A421-45DC-468C-ACBA-26D0728BEC43}"/>
              </a:ext>
            </a:extLst>
          </p:cNvPr>
          <p:cNvPicPr>
            <a:picLocks noChangeAspect="1"/>
          </p:cNvPicPr>
          <p:nvPr/>
        </p:nvPicPr>
        <p:blipFill rotWithShape="1">
          <a:blip r:embed="rId2">
            <a:extLst>
              <a:ext uri="{28A0092B-C50C-407E-A947-70E740481C1C}">
                <a14:useLocalDpi xmlns:a14="http://schemas.microsoft.com/office/drawing/2010/main" val="0"/>
              </a:ext>
            </a:extLst>
          </a:blip>
          <a:srcRect t="2813" b="12813"/>
          <a:stretch/>
        </p:blipFill>
        <p:spPr>
          <a:xfrm>
            <a:off x="0" y="0"/>
            <a:ext cx="12192000" cy="6858000"/>
          </a:xfrm>
          <a:prstGeom prst="rect">
            <a:avLst/>
          </a:prstGeom>
        </p:spPr>
      </p:pic>
      <p:pic>
        <p:nvPicPr>
          <p:cNvPr id="16" name="Image" descr="Image">
            <a:extLst>
              <a:ext uri="{FF2B5EF4-FFF2-40B4-BE49-F238E27FC236}">
                <a16:creationId xmlns:a16="http://schemas.microsoft.com/office/drawing/2014/main" id="{C378C131-F144-4379-88EE-5BA88663BD8C}"/>
              </a:ext>
            </a:extLst>
          </p:cNvPr>
          <p:cNvPicPr>
            <a:picLocks noChangeAspect="1"/>
          </p:cNvPicPr>
          <p:nvPr/>
        </p:nvPicPr>
        <p:blipFill>
          <a:blip r:embed="rId3"/>
          <a:stretch>
            <a:fillRect/>
          </a:stretch>
        </p:blipFill>
        <p:spPr>
          <a:xfrm>
            <a:off x="404046" y="928480"/>
            <a:ext cx="3140164" cy="4651380"/>
          </a:xfrm>
          <a:prstGeom prst="rect">
            <a:avLst/>
          </a:prstGeom>
          <a:ln w="12700" cap="flat">
            <a:noFill/>
            <a:miter lim="400000"/>
          </a:ln>
          <a:effectLst/>
        </p:spPr>
      </p:pic>
      <p:pic>
        <p:nvPicPr>
          <p:cNvPr id="17" name="Insert Picture Here.png" descr="Insert Picture Here.png">
            <a:extLst>
              <a:ext uri="{FF2B5EF4-FFF2-40B4-BE49-F238E27FC236}">
                <a16:creationId xmlns:a16="http://schemas.microsoft.com/office/drawing/2014/main" id="{A7940B16-7688-4197-B713-C70897E713FB}"/>
              </a:ext>
            </a:extLst>
          </p:cNvPr>
          <p:cNvPicPr>
            <a:picLocks noChangeAspect="1"/>
          </p:cNvPicPr>
          <p:nvPr/>
        </p:nvPicPr>
        <p:blipFill>
          <a:blip r:embed="rId4"/>
          <a:srcRect l="28906" r="28906"/>
          <a:stretch>
            <a:fillRect/>
          </a:stretch>
        </p:blipFill>
        <p:spPr>
          <a:xfrm>
            <a:off x="590068" y="1410897"/>
            <a:ext cx="2755278" cy="3673703"/>
          </a:xfrm>
          <a:prstGeom prst="rect">
            <a:avLst/>
          </a:prstGeom>
          <a:ln w="12700" cap="flat">
            <a:noFill/>
            <a:miter lim="400000"/>
          </a:ln>
          <a:effectLst/>
        </p:spPr>
      </p:pic>
      <p:pic>
        <p:nvPicPr>
          <p:cNvPr id="19" name="Image" descr="Image">
            <a:extLst>
              <a:ext uri="{FF2B5EF4-FFF2-40B4-BE49-F238E27FC236}">
                <a16:creationId xmlns:a16="http://schemas.microsoft.com/office/drawing/2014/main" id="{F5BEAE1E-BA8E-4DD4-B596-4F3DE5ED2995}"/>
              </a:ext>
            </a:extLst>
          </p:cNvPr>
          <p:cNvPicPr>
            <a:picLocks noChangeAspect="1"/>
          </p:cNvPicPr>
          <p:nvPr/>
        </p:nvPicPr>
        <p:blipFill>
          <a:blip r:embed="rId3"/>
          <a:stretch>
            <a:fillRect/>
          </a:stretch>
        </p:blipFill>
        <p:spPr>
          <a:xfrm>
            <a:off x="8670837" y="928480"/>
            <a:ext cx="3140164" cy="4651380"/>
          </a:xfrm>
          <a:prstGeom prst="rect">
            <a:avLst/>
          </a:prstGeom>
          <a:ln w="12700" cap="flat">
            <a:noFill/>
            <a:miter lim="400000"/>
          </a:ln>
          <a:effectLst/>
        </p:spPr>
      </p:pic>
      <p:pic>
        <p:nvPicPr>
          <p:cNvPr id="20" name="Insert Picture Here.png" descr="Insert Picture Here.png">
            <a:extLst>
              <a:ext uri="{FF2B5EF4-FFF2-40B4-BE49-F238E27FC236}">
                <a16:creationId xmlns:a16="http://schemas.microsoft.com/office/drawing/2014/main" id="{F5C2F7CA-E37A-4C60-AE26-8DAEC13B9B47}"/>
              </a:ext>
            </a:extLst>
          </p:cNvPr>
          <p:cNvPicPr>
            <a:picLocks noChangeAspect="1"/>
          </p:cNvPicPr>
          <p:nvPr/>
        </p:nvPicPr>
        <p:blipFill>
          <a:blip r:embed="rId4"/>
          <a:srcRect l="28906" r="28906"/>
          <a:stretch>
            <a:fillRect/>
          </a:stretch>
        </p:blipFill>
        <p:spPr>
          <a:xfrm>
            <a:off x="8856859" y="1410897"/>
            <a:ext cx="2755278" cy="3673703"/>
          </a:xfrm>
          <a:prstGeom prst="rect">
            <a:avLst/>
          </a:prstGeom>
          <a:ln w="12700" cap="flat">
            <a:noFill/>
            <a:miter lim="400000"/>
          </a:ln>
          <a:effectLst/>
        </p:spPr>
      </p:pic>
      <p:sp>
        <p:nvSpPr>
          <p:cNvPr id="21" name="Rectangle 20">
            <a:extLst>
              <a:ext uri="{FF2B5EF4-FFF2-40B4-BE49-F238E27FC236}">
                <a16:creationId xmlns:a16="http://schemas.microsoft.com/office/drawing/2014/main" id="{A15B5439-93BA-4919-AF8A-083B4F0BA8A4}"/>
              </a:ext>
            </a:extLst>
          </p:cNvPr>
          <p:cNvSpPr/>
          <p:nvPr/>
        </p:nvSpPr>
        <p:spPr>
          <a:xfrm>
            <a:off x="590068" y="1410896"/>
            <a:ext cx="2755278" cy="3673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3" name="Rectangle 22">
            <a:extLst>
              <a:ext uri="{FF2B5EF4-FFF2-40B4-BE49-F238E27FC236}">
                <a16:creationId xmlns:a16="http://schemas.microsoft.com/office/drawing/2014/main" id="{DB8DE582-A80C-4E97-8C46-D02AC445F631}"/>
              </a:ext>
            </a:extLst>
          </p:cNvPr>
          <p:cNvSpPr/>
          <p:nvPr/>
        </p:nvSpPr>
        <p:spPr>
          <a:xfrm>
            <a:off x="8856859" y="1410896"/>
            <a:ext cx="2755278" cy="3673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28" name="Picture 27" descr="Graphical user interface, website&#10;&#10;Description automatically generated">
            <a:extLst>
              <a:ext uri="{FF2B5EF4-FFF2-40B4-BE49-F238E27FC236}">
                <a16:creationId xmlns:a16="http://schemas.microsoft.com/office/drawing/2014/main" id="{41316542-B963-4232-86D5-C5CD35B74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1529" y="1410895"/>
            <a:ext cx="2320608" cy="2474145"/>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F2626345-3CC0-4444-8ECF-0A3B0C9FF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068" y="1410896"/>
            <a:ext cx="2180481" cy="2283644"/>
          </a:xfrm>
          <a:prstGeom prst="rect">
            <a:avLst/>
          </a:prstGeom>
        </p:spPr>
      </p:pic>
      <p:grpSp>
        <p:nvGrpSpPr>
          <p:cNvPr id="26" name="Group 25">
            <a:extLst>
              <a:ext uri="{FF2B5EF4-FFF2-40B4-BE49-F238E27FC236}">
                <a16:creationId xmlns:a16="http://schemas.microsoft.com/office/drawing/2014/main" id="{4EC12A7E-AD0C-4A2B-B322-65DB41920FAA}"/>
              </a:ext>
            </a:extLst>
          </p:cNvPr>
          <p:cNvGrpSpPr/>
          <p:nvPr/>
        </p:nvGrpSpPr>
        <p:grpSpPr>
          <a:xfrm>
            <a:off x="2125980" y="1202862"/>
            <a:ext cx="7940041" cy="4559877"/>
            <a:chOff x="2125980" y="937322"/>
            <a:chExt cx="7940041" cy="4559877"/>
          </a:xfrm>
        </p:grpSpPr>
        <p:pic>
          <p:nvPicPr>
            <p:cNvPr id="7" name="Macbook Pro.png" descr="Macbook Pro.png">
              <a:extLst>
                <a:ext uri="{FF2B5EF4-FFF2-40B4-BE49-F238E27FC236}">
                  <a16:creationId xmlns:a16="http://schemas.microsoft.com/office/drawing/2014/main" id="{361FEA4D-ACB5-43D8-8BB8-4FCA61C9E76A}"/>
                </a:ext>
              </a:extLst>
            </p:cNvPr>
            <p:cNvPicPr>
              <a:picLocks noChangeAspect="1"/>
            </p:cNvPicPr>
            <p:nvPr/>
          </p:nvPicPr>
          <p:blipFill>
            <a:blip r:embed="rId7"/>
            <a:stretch>
              <a:fillRect/>
            </a:stretch>
          </p:blipFill>
          <p:spPr>
            <a:xfrm>
              <a:off x="2125980" y="937322"/>
              <a:ext cx="7940041" cy="4559877"/>
            </a:xfrm>
            <a:prstGeom prst="rect">
              <a:avLst/>
            </a:prstGeom>
            <a:ln w="12700" cap="flat">
              <a:noFill/>
              <a:miter lim="400000"/>
            </a:ln>
            <a:effectLst/>
          </p:spPr>
        </p:pic>
        <p:pic>
          <p:nvPicPr>
            <p:cNvPr id="8" name="Insert Picture Here.png" descr="Insert Picture Here.png">
              <a:extLst>
                <a:ext uri="{FF2B5EF4-FFF2-40B4-BE49-F238E27FC236}">
                  <a16:creationId xmlns:a16="http://schemas.microsoft.com/office/drawing/2014/main" id="{F95A3ADC-AEA4-4915-A510-36CC1B0DD024}"/>
                </a:ext>
              </a:extLst>
            </p:cNvPr>
            <p:cNvPicPr>
              <a:picLocks noChangeAspect="1"/>
            </p:cNvPicPr>
            <p:nvPr/>
          </p:nvPicPr>
          <p:blipFill>
            <a:blip r:embed="rId4"/>
            <a:srcRect l="5012" r="5012"/>
            <a:stretch>
              <a:fillRect/>
            </a:stretch>
          </p:blipFill>
          <p:spPr>
            <a:xfrm>
              <a:off x="3088745" y="1220956"/>
              <a:ext cx="6012172" cy="3758620"/>
            </a:xfrm>
            <a:prstGeom prst="rect">
              <a:avLst/>
            </a:prstGeom>
            <a:ln w="12700" cap="flat">
              <a:noFill/>
              <a:miter lim="400000"/>
            </a:ln>
            <a:effectLst/>
          </p:spPr>
        </p:pic>
        <p:sp>
          <p:nvSpPr>
            <p:cNvPr id="13" name="Rectangle 12">
              <a:extLst>
                <a:ext uri="{FF2B5EF4-FFF2-40B4-BE49-F238E27FC236}">
                  <a16:creationId xmlns:a16="http://schemas.microsoft.com/office/drawing/2014/main" id="{BFFC1ABE-946B-413C-A760-C3B3D8CC7C15}"/>
                </a:ext>
              </a:extLst>
            </p:cNvPr>
            <p:cNvSpPr/>
            <p:nvPr/>
          </p:nvSpPr>
          <p:spPr>
            <a:xfrm>
              <a:off x="3088745" y="1220956"/>
              <a:ext cx="6012172" cy="375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3" name="Picture 2" descr="Graphical user interface, website&#10;&#10;Description automatically generated">
              <a:extLst>
                <a:ext uri="{FF2B5EF4-FFF2-40B4-BE49-F238E27FC236}">
                  <a16:creationId xmlns:a16="http://schemas.microsoft.com/office/drawing/2014/main" id="{0EB39416-FBA3-4D56-A400-F0E97E67E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4547" y="1220956"/>
              <a:ext cx="4385952" cy="3758620"/>
            </a:xfrm>
            <a:prstGeom prst="rect">
              <a:avLst/>
            </a:prstGeom>
          </p:spPr>
        </p:pic>
      </p:grpSp>
      <p:pic>
        <p:nvPicPr>
          <p:cNvPr id="18" name="Picture 17" descr="A picture containing icon&#10;&#10;Description automatically generated">
            <a:extLst>
              <a:ext uri="{FF2B5EF4-FFF2-40B4-BE49-F238E27FC236}">
                <a16:creationId xmlns:a16="http://schemas.microsoft.com/office/drawing/2014/main" id="{226EF26F-1B17-4905-81E1-B784AA84C3BD}"/>
              </a:ext>
            </a:extLst>
          </p:cNvPr>
          <p:cNvPicPr>
            <a:picLocks noChangeAspect="1"/>
          </p:cNvPicPr>
          <p:nvPr/>
        </p:nvPicPr>
        <p:blipFill rotWithShape="1">
          <a:blip r:embed="rId9">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spTree>
    <p:extLst>
      <p:ext uri="{BB962C8B-B14F-4D97-AF65-F5344CB8AC3E}">
        <p14:creationId xmlns:p14="http://schemas.microsoft.com/office/powerpoint/2010/main" val="2416850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omputer&#10;&#10;Description automatically generated with low confidence">
            <a:extLst>
              <a:ext uri="{FF2B5EF4-FFF2-40B4-BE49-F238E27FC236}">
                <a16:creationId xmlns:a16="http://schemas.microsoft.com/office/drawing/2014/main" id="{2E083D78-36EA-4B47-8950-3638F34DDEE9}"/>
              </a:ext>
            </a:extLst>
          </p:cNvPr>
          <p:cNvPicPr>
            <a:picLocks noChangeAspect="1"/>
          </p:cNvPicPr>
          <p:nvPr/>
        </p:nvPicPr>
        <p:blipFill rotWithShape="1">
          <a:blip r:embed="rId2">
            <a:extLst>
              <a:ext uri="{28A0092B-C50C-407E-A947-70E740481C1C}">
                <a14:useLocalDpi xmlns:a14="http://schemas.microsoft.com/office/drawing/2010/main" val="0"/>
              </a:ext>
            </a:extLst>
          </a:blip>
          <a:srcRect t="15626"/>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C59EAFA-2CBF-4E52-9A3A-47066EC64B66}"/>
              </a:ext>
            </a:extLst>
          </p:cNvPr>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Rectangle 3">
            <a:extLst>
              <a:ext uri="{FF2B5EF4-FFF2-40B4-BE49-F238E27FC236}">
                <a16:creationId xmlns:a16="http://schemas.microsoft.com/office/drawing/2014/main" id="{1A047938-46CA-4A74-9434-AD89416D26B7}"/>
              </a:ext>
            </a:extLst>
          </p:cNvPr>
          <p:cNvSpPr/>
          <p:nvPr/>
        </p:nvSpPr>
        <p:spPr>
          <a:xfrm>
            <a:off x="0" y="1930400"/>
            <a:ext cx="12192000" cy="2997200"/>
          </a:xfrm>
          <a:prstGeom prst="rect">
            <a:avLst/>
          </a:prstGeom>
          <a:solidFill>
            <a:srgbClr val="0E76A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8" name="TextBox 7">
            <a:extLst>
              <a:ext uri="{FF2B5EF4-FFF2-40B4-BE49-F238E27FC236}">
                <a16:creationId xmlns:a16="http://schemas.microsoft.com/office/drawing/2014/main" id="{970EAD97-343D-4A07-B0EC-09575C4C395D}"/>
              </a:ext>
            </a:extLst>
          </p:cNvPr>
          <p:cNvSpPr txBox="1"/>
          <p:nvPr/>
        </p:nvSpPr>
        <p:spPr>
          <a:xfrm>
            <a:off x="1524000" y="2351783"/>
            <a:ext cx="9144000" cy="1569660"/>
          </a:xfrm>
          <a:prstGeom prst="rect">
            <a:avLst/>
          </a:prstGeom>
          <a:noFill/>
        </p:spPr>
        <p:txBody>
          <a:bodyPr wrap="square">
            <a:spAutoFit/>
          </a:bodyPr>
          <a:lstStyle/>
          <a:p>
            <a:pPr algn="ctr"/>
            <a:r>
              <a:rPr lang="en-US" sz="9600" b="1" i="1" dirty="0">
                <a:solidFill>
                  <a:schemeClr val="bg1"/>
                </a:solidFill>
                <a:latin typeface="+mj-lt"/>
              </a:rPr>
              <a:t>Thank You!</a:t>
            </a:r>
            <a:endParaRPr lang="en-PK" sz="9600" b="1" i="1" dirty="0">
              <a:solidFill>
                <a:schemeClr val="bg1"/>
              </a:solidFill>
              <a:latin typeface="+mj-lt"/>
            </a:endParaRPr>
          </a:p>
        </p:txBody>
      </p:sp>
      <p:sp>
        <p:nvSpPr>
          <p:cNvPr id="12" name="TextBox 11">
            <a:extLst>
              <a:ext uri="{FF2B5EF4-FFF2-40B4-BE49-F238E27FC236}">
                <a16:creationId xmlns:a16="http://schemas.microsoft.com/office/drawing/2014/main" id="{F4A092AE-22B4-418A-BE8F-C52FA1E5B5CE}"/>
              </a:ext>
            </a:extLst>
          </p:cNvPr>
          <p:cNvSpPr txBox="1"/>
          <p:nvPr/>
        </p:nvSpPr>
        <p:spPr>
          <a:xfrm>
            <a:off x="579120" y="3921443"/>
            <a:ext cx="11033760" cy="584775"/>
          </a:xfrm>
          <a:prstGeom prst="rect">
            <a:avLst/>
          </a:prstGeom>
          <a:noFill/>
        </p:spPr>
        <p:txBody>
          <a:bodyPr wrap="square">
            <a:spAutoFit/>
          </a:bodyPr>
          <a:lstStyle/>
          <a:p>
            <a:pPr algn="ctr"/>
            <a:r>
              <a:rPr lang="en-US" sz="1600" dirty="0">
                <a:solidFill>
                  <a:schemeClr val="bg1"/>
                </a:solidFill>
              </a:rPr>
              <a:t>Thank you for taking time out of your day to learn a little more about how PR Karma can help you streamline your communications and better reach your customers and journalists.</a:t>
            </a:r>
            <a:endParaRPr lang="en-PK" sz="1600" dirty="0">
              <a:solidFill>
                <a:schemeClr val="bg1"/>
              </a:solidFill>
            </a:endParaRPr>
          </a:p>
        </p:txBody>
      </p:sp>
      <p:sp>
        <p:nvSpPr>
          <p:cNvPr id="14" name="TextBox 13">
            <a:extLst>
              <a:ext uri="{FF2B5EF4-FFF2-40B4-BE49-F238E27FC236}">
                <a16:creationId xmlns:a16="http://schemas.microsoft.com/office/drawing/2014/main" id="{480F0D89-9185-4B69-94AB-D94964719731}"/>
              </a:ext>
            </a:extLst>
          </p:cNvPr>
          <p:cNvSpPr txBox="1"/>
          <p:nvPr/>
        </p:nvSpPr>
        <p:spPr>
          <a:xfrm>
            <a:off x="579120" y="6183868"/>
            <a:ext cx="11033760" cy="369332"/>
          </a:xfrm>
          <a:prstGeom prst="rect">
            <a:avLst/>
          </a:prstGeom>
          <a:noFill/>
        </p:spPr>
        <p:txBody>
          <a:bodyPr wrap="square">
            <a:spAutoFit/>
          </a:bodyPr>
          <a:lstStyle/>
          <a:p>
            <a:pPr algn="ctr"/>
            <a:r>
              <a:rPr lang="en-US" b="1" i="1" dirty="0">
                <a:solidFill>
                  <a:schemeClr val="bg1"/>
                </a:solidFill>
              </a:rPr>
              <a:t>Call us toll-free: (833) PR-KARMA or (833) 775-2762</a:t>
            </a:r>
            <a:endParaRPr lang="en-PK" b="1" i="1" dirty="0">
              <a:solidFill>
                <a:schemeClr val="bg1"/>
              </a:solidFill>
            </a:endParaRPr>
          </a:p>
        </p:txBody>
      </p:sp>
    </p:spTree>
    <p:extLst>
      <p:ext uri="{BB962C8B-B14F-4D97-AF65-F5344CB8AC3E}">
        <p14:creationId xmlns:p14="http://schemas.microsoft.com/office/powerpoint/2010/main" val="67185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4D81F-6D68-4EAA-B836-E6E81279670A}"/>
              </a:ext>
            </a:extLst>
          </p:cNvPr>
          <p:cNvPicPr>
            <a:picLocks noChangeAspect="1"/>
          </p:cNvPicPr>
          <p:nvPr/>
        </p:nvPicPr>
        <p:blipFill>
          <a:blip r:embed="rId2"/>
          <a:stretch>
            <a:fillRect/>
          </a:stretch>
        </p:blipFill>
        <p:spPr>
          <a:xfrm>
            <a:off x="0" y="433701"/>
            <a:ext cx="12077700" cy="5990598"/>
          </a:xfrm>
          <a:prstGeom prst="rect">
            <a:avLst/>
          </a:prstGeom>
        </p:spPr>
      </p:pic>
      <p:sp>
        <p:nvSpPr>
          <p:cNvPr id="5" name="Rectangle 4">
            <a:extLst>
              <a:ext uri="{FF2B5EF4-FFF2-40B4-BE49-F238E27FC236}">
                <a16:creationId xmlns:a16="http://schemas.microsoft.com/office/drawing/2014/main" id="{54ABF4E2-4488-489C-9D15-275E2D4F3DC0}"/>
              </a:ext>
            </a:extLst>
          </p:cNvPr>
          <p:cNvSpPr/>
          <p:nvPr/>
        </p:nvSpPr>
        <p:spPr>
          <a:xfrm>
            <a:off x="11811000" y="1"/>
            <a:ext cx="381000" cy="685800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7" name="TextBox 26">
            <a:extLst>
              <a:ext uri="{FF2B5EF4-FFF2-40B4-BE49-F238E27FC236}">
                <a16:creationId xmlns:a16="http://schemas.microsoft.com/office/drawing/2014/main" id="{C10E628C-0812-4DC0-BB60-839DCF98439D}"/>
              </a:ext>
            </a:extLst>
          </p:cNvPr>
          <p:cNvSpPr txBox="1"/>
          <p:nvPr/>
        </p:nvSpPr>
        <p:spPr>
          <a:xfrm>
            <a:off x="452555" y="2273674"/>
            <a:ext cx="5013302" cy="1077218"/>
          </a:xfrm>
          <a:prstGeom prst="rect">
            <a:avLst/>
          </a:prstGeom>
          <a:noFill/>
        </p:spPr>
        <p:txBody>
          <a:bodyPr wrap="square">
            <a:spAutoFit/>
          </a:bodyPr>
          <a:lstStyle/>
          <a:p>
            <a:r>
              <a:rPr lang="nb-NO" sz="3200" dirty="0">
                <a:latin typeface="+mj-lt"/>
              </a:rPr>
              <a:t>PR Karma Likes To </a:t>
            </a:r>
            <a:r>
              <a:rPr lang="nb-NO" sz="3200" b="1" dirty="0">
                <a:solidFill>
                  <a:srgbClr val="0E76A8"/>
                </a:solidFill>
                <a:latin typeface="+mj-lt"/>
              </a:rPr>
              <a:t>Solve Problems</a:t>
            </a:r>
            <a:endParaRPr lang="en-PK" sz="3200" b="1" dirty="0">
              <a:solidFill>
                <a:srgbClr val="0E76A8"/>
              </a:solidFill>
              <a:latin typeface="+mj-lt"/>
            </a:endParaRPr>
          </a:p>
        </p:txBody>
      </p:sp>
      <p:sp>
        <p:nvSpPr>
          <p:cNvPr id="36" name="TextBox 35">
            <a:extLst>
              <a:ext uri="{FF2B5EF4-FFF2-40B4-BE49-F238E27FC236}">
                <a16:creationId xmlns:a16="http://schemas.microsoft.com/office/drawing/2014/main" id="{7D0D75C0-4D36-4D57-BCCC-900617627549}"/>
              </a:ext>
            </a:extLst>
          </p:cNvPr>
          <p:cNvSpPr txBox="1"/>
          <p:nvPr/>
        </p:nvSpPr>
        <p:spPr>
          <a:xfrm>
            <a:off x="452555" y="3599740"/>
            <a:ext cx="4947518" cy="2031325"/>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Our platform helps businesses &amp; organizations with their communications and better reach their audiences, including the media.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 Karma is great for those that find it difficult to reach the media with their news, like CCCA (Canadian Covid Care Alliance.)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C41F9D41-2796-4815-BF28-BEEA76D4CF9D}"/>
              </a:ext>
            </a:extLst>
          </p:cNvPr>
          <p:cNvGrpSpPr/>
          <p:nvPr/>
        </p:nvGrpSpPr>
        <p:grpSpPr>
          <a:xfrm>
            <a:off x="452555" y="3383280"/>
            <a:ext cx="2225789" cy="45720"/>
            <a:chOff x="6574627" y="3095803"/>
            <a:chExt cx="3141468" cy="45720"/>
          </a:xfrm>
        </p:grpSpPr>
        <p:cxnSp>
          <p:nvCxnSpPr>
            <p:cNvPr id="9" name="Straight Connector 8">
              <a:extLst>
                <a:ext uri="{FF2B5EF4-FFF2-40B4-BE49-F238E27FC236}">
                  <a16:creationId xmlns:a16="http://schemas.microsoft.com/office/drawing/2014/main" id="{B3028FE3-128F-466A-A6CC-2680A9610613}"/>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9C2B017-A2E4-40DB-B839-B54B05674170}"/>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11" name="Picture 10" descr="A picture containing icon&#10;&#10;Description automatically generated">
            <a:extLst>
              <a:ext uri="{FF2B5EF4-FFF2-40B4-BE49-F238E27FC236}">
                <a16:creationId xmlns:a16="http://schemas.microsoft.com/office/drawing/2014/main" id="{1F0B00E9-7B0F-4ABB-ABE3-855F3C8C1CCD}"/>
              </a:ext>
            </a:extLst>
          </p:cNvPr>
          <p:cNvPicPr>
            <a:picLocks noChangeAspect="1"/>
          </p:cNvPicPr>
          <p:nvPr/>
        </p:nvPicPr>
        <p:blipFill rotWithShape="1">
          <a:blip r:embed="rId3">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pic>
        <p:nvPicPr>
          <p:cNvPr id="4" name="Picture 3">
            <a:extLst>
              <a:ext uri="{FF2B5EF4-FFF2-40B4-BE49-F238E27FC236}">
                <a16:creationId xmlns:a16="http://schemas.microsoft.com/office/drawing/2014/main" id="{FCC220B6-71FD-0C74-D0DA-C6973C123BCB}"/>
              </a:ext>
            </a:extLst>
          </p:cNvPr>
          <p:cNvPicPr>
            <a:picLocks noChangeAspect="1"/>
          </p:cNvPicPr>
          <p:nvPr/>
        </p:nvPicPr>
        <p:blipFill>
          <a:blip r:embed="rId4"/>
          <a:stretch>
            <a:fillRect/>
          </a:stretch>
        </p:blipFill>
        <p:spPr>
          <a:xfrm>
            <a:off x="6574732" y="515062"/>
            <a:ext cx="4793431" cy="5887660"/>
          </a:xfrm>
          <a:prstGeom prst="rect">
            <a:avLst/>
          </a:prstGeom>
        </p:spPr>
      </p:pic>
    </p:spTree>
    <p:extLst>
      <p:ext uri="{BB962C8B-B14F-4D97-AF65-F5344CB8AC3E}">
        <p14:creationId xmlns:p14="http://schemas.microsoft.com/office/powerpoint/2010/main" val="228771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4BB5A8-0A28-48D7-A324-12FA6C390A31}"/>
              </a:ext>
            </a:extLst>
          </p:cNvPr>
          <p:cNvSpPr txBox="1"/>
          <p:nvPr/>
        </p:nvSpPr>
        <p:spPr>
          <a:xfrm>
            <a:off x="2505808" y="594797"/>
            <a:ext cx="8097715" cy="584775"/>
          </a:xfrm>
          <a:prstGeom prst="rect">
            <a:avLst/>
          </a:prstGeom>
          <a:noFill/>
        </p:spPr>
        <p:txBody>
          <a:bodyPr wrap="square">
            <a:spAutoFit/>
          </a:bodyPr>
          <a:lstStyle/>
          <a:p>
            <a:pPr algn="ctr"/>
            <a:r>
              <a:rPr lang="nb-NO" sz="3200" b="1" dirty="0">
                <a:latin typeface="+mj-lt"/>
              </a:rPr>
              <a:t>Early Success From Past Experiences</a:t>
            </a:r>
            <a:endParaRPr lang="en-PK" sz="3200" b="1" dirty="0">
              <a:solidFill>
                <a:srgbClr val="0E76A8"/>
              </a:solidFill>
              <a:latin typeface="+mj-lt"/>
            </a:endParaRPr>
          </a:p>
        </p:txBody>
      </p:sp>
      <p:grpSp>
        <p:nvGrpSpPr>
          <p:cNvPr id="24" name="Group 23">
            <a:extLst>
              <a:ext uri="{FF2B5EF4-FFF2-40B4-BE49-F238E27FC236}">
                <a16:creationId xmlns:a16="http://schemas.microsoft.com/office/drawing/2014/main" id="{088DD9BB-176F-4682-ACD9-22F1BD42526A}"/>
              </a:ext>
            </a:extLst>
          </p:cNvPr>
          <p:cNvGrpSpPr/>
          <p:nvPr/>
        </p:nvGrpSpPr>
        <p:grpSpPr>
          <a:xfrm>
            <a:off x="4983106" y="1225086"/>
            <a:ext cx="2225789" cy="45720"/>
            <a:chOff x="6574627" y="3095803"/>
            <a:chExt cx="3141468" cy="45720"/>
          </a:xfrm>
        </p:grpSpPr>
        <p:cxnSp>
          <p:nvCxnSpPr>
            <p:cNvPr id="25" name="Straight Connector 24">
              <a:extLst>
                <a:ext uri="{FF2B5EF4-FFF2-40B4-BE49-F238E27FC236}">
                  <a16:creationId xmlns:a16="http://schemas.microsoft.com/office/drawing/2014/main" id="{B5B341D1-5939-4FFD-85DB-30CBB16246E3}"/>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4A42828-36C8-4AAC-BE99-5FD136AB3301}"/>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42" name="Picture 41" descr="A picture containing icon&#10;&#10;Description automatically generated">
            <a:extLst>
              <a:ext uri="{FF2B5EF4-FFF2-40B4-BE49-F238E27FC236}">
                <a16:creationId xmlns:a16="http://schemas.microsoft.com/office/drawing/2014/main" id="{B99E669B-E96B-4EEA-98A1-42158D73D581}"/>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sp>
        <p:nvSpPr>
          <p:cNvPr id="45" name="TextBox 44">
            <a:extLst>
              <a:ext uri="{FF2B5EF4-FFF2-40B4-BE49-F238E27FC236}">
                <a16:creationId xmlns:a16="http://schemas.microsoft.com/office/drawing/2014/main" id="{59857C76-D540-433F-72B3-74510F571DD1}"/>
              </a:ext>
            </a:extLst>
          </p:cNvPr>
          <p:cNvSpPr txBox="1"/>
          <p:nvPr/>
        </p:nvSpPr>
        <p:spPr>
          <a:xfrm>
            <a:off x="609600" y="1879020"/>
            <a:ext cx="6654445" cy="2308324"/>
          </a:xfrm>
          <a:prstGeom prst="rect">
            <a:avLst/>
          </a:prstGeom>
          <a:noFill/>
        </p:spPr>
        <p:txBody>
          <a:bodyPr wrap="square">
            <a:sp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Although PR Karma is relatively new, we have succeeded with our customers getting picked up by journalists, television, radio, and newspapers.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20+ years ago, sending a news release to a journalist was effective. People who were faxing news releases were very rooted in PR and you really needed to be in the industry to understand sending news releases. This experience came with quality news to journalists.</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518D38A2-E3DF-BCCA-1F8F-AFF1230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953" y="2069876"/>
            <a:ext cx="4436299" cy="2959011"/>
          </a:xfrm>
          <a:prstGeom prst="rect">
            <a:avLst/>
          </a:prstGeom>
        </p:spPr>
      </p:pic>
    </p:spTree>
    <p:extLst>
      <p:ext uri="{BB962C8B-B14F-4D97-AF65-F5344CB8AC3E}">
        <p14:creationId xmlns:p14="http://schemas.microsoft.com/office/powerpoint/2010/main" val="190663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A63D4-02BD-46C6-9BE7-CBD318064C65}"/>
              </a:ext>
            </a:extLst>
          </p:cNvPr>
          <p:cNvSpPr/>
          <p:nvPr/>
        </p:nvSpPr>
        <p:spPr>
          <a:xfrm>
            <a:off x="1127280" y="3428999"/>
            <a:ext cx="816706" cy="342900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Rectangle 6">
            <a:extLst>
              <a:ext uri="{FF2B5EF4-FFF2-40B4-BE49-F238E27FC236}">
                <a16:creationId xmlns:a16="http://schemas.microsoft.com/office/drawing/2014/main" id="{32043037-3AE4-49C9-A3DC-FE630A138E08}"/>
              </a:ext>
            </a:extLst>
          </p:cNvPr>
          <p:cNvSpPr/>
          <p:nvPr/>
        </p:nvSpPr>
        <p:spPr>
          <a:xfrm>
            <a:off x="4648402" y="0"/>
            <a:ext cx="816706" cy="342900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4" name="Group 3">
            <a:extLst>
              <a:ext uri="{FF2B5EF4-FFF2-40B4-BE49-F238E27FC236}">
                <a16:creationId xmlns:a16="http://schemas.microsoft.com/office/drawing/2014/main" id="{FDBF4091-9C26-4A8B-B88B-65D343FCBD7F}"/>
              </a:ext>
            </a:extLst>
          </p:cNvPr>
          <p:cNvGrpSpPr/>
          <p:nvPr/>
        </p:nvGrpSpPr>
        <p:grpSpPr>
          <a:xfrm>
            <a:off x="6418550" y="1437022"/>
            <a:ext cx="5013302" cy="4382753"/>
            <a:chOff x="6574627" y="2739566"/>
            <a:chExt cx="5013302" cy="4382753"/>
          </a:xfrm>
        </p:grpSpPr>
        <p:sp>
          <p:nvSpPr>
            <p:cNvPr id="10" name="TextBox 9">
              <a:extLst>
                <a:ext uri="{FF2B5EF4-FFF2-40B4-BE49-F238E27FC236}">
                  <a16:creationId xmlns:a16="http://schemas.microsoft.com/office/drawing/2014/main" id="{01927472-EE19-4FF0-B362-52FADA97F351}"/>
                </a:ext>
              </a:extLst>
            </p:cNvPr>
            <p:cNvSpPr txBox="1"/>
            <p:nvPr/>
          </p:nvSpPr>
          <p:spPr>
            <a:xfrm>
              <a:off x="6574627" y="2739566"/>
              <a:ext cx="5013302" cy="584775"/>
            </a:xfrm>
            <a:prstGeom prst="rect">
              <a:avLst/>
            </a:prstGeom>
            <a:noFill/>
          </p:spPr>
          <p:txBody>
            <a:bodyPr wrap="square">
              <a:spAutoFit/>
            </a:bodyPr>
            <a:lstStyle/>
            <a:p>
              <a:r>
                <a:rPr lang="nb-NO" sz="3200" dirty="0">
                  <a:latin typeface="+mj-lt"/>
                </a:rPr>
                <a:t>Garbage </a:t>
              </a:r>
              <a:r>
                <a:rPr lang="nb-NO" sz="3200" b="1" dirty="0">
                  <a:solidFill>
                    <a:srgbClr val="0E76A8"/>
                  </a:solidFill>
                  <a:latin typeface="+mj-lt"/>
                </a:rPr>
                <a:t>Content</a:t>
              </a:r>
              <a:endParaRPr lang="en-PK" sz="3200" b="1" dirty="0">
                <a:solidFill>
                  <a:srgbClr val="0E76A8"/>
                </a:solidFill>
                <a:latin typeface="+mj-lt"/>
              </a:endParaRPr>
            </a:p>
          </p:txBody>
        </p:sp>
        <p:sp>
          <p:nvSpPr>
            <p:cNvPr id="13" name="TextBox 12">
              <a:extLst>
                <a:ext uri="{FF2B5EF4-FFF2-40B4-BE49-F238E27FC236}">
                  <a16:creationId xmlns:a16="http://schemas.microsoft.com/office/drawing/2014/main" id="{65F5289D-680C-4439-AB6E-D605E2F007A7}"/>
                </a:ext>
              </a:extLst>
            </p:cNvPr>
            <p:cNvSpPr txBox="1"/>
            <p:nvPr/>
          </p:nvSpPr>
          <p:spPr>
            <a:xfrm>
              <a:off x="6574627" y="3429000"/>
              <a:ext cx="4947518" cy="3693319"/>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technology, sending news releases has become incredibly easy. Now it seems everyone can and does send them. Unfortunately, because it is so easy, the people sending them are not necessarily PR Professionals that understand good writing; it is anyone just sending information to journalists in 'hopes of a pickup.'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 lot of news sent is garbage, including pieces that are straight out blatant advertisements. On top of that, the costs to send a press release are pretty prohibitive, sometimes costing between $500 - $1000 for a single press release.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4383C15-9CC0-4123-834F-9C627981A2CC}"/>
                </a:ext>
              </a:extLst>
            </p:cNvPr>
            <p:cNvGrpSpPr/>
            <p:nvPr/>
          </p:nvGrpSpPr>
          <p:grpSpPr>
            <a:xfrm>
              <a:off x="6702262" y="3324341"/>
              <a:ext cx="2225789" cy="45720"/>
              <a:chOff x="6574627" y="3095803"/>
              <a:chExt cx="3141468" cy="45720"/>
            </a:xfrm>
          </p:grpSpPr>
          <p:cxnSp>
            <p:nvCxnSpPr>
              <p:cNvPr id="16" name="Straight Connector 15">
                <a:extLst>
                  <a:ext uri="{FF2B5EF4-FFF2-40B4-BE49-F238E27FC236}">
                    <a16:creationId xmlns:a16="http://schemas.microsoft.com/office/drawing/2014/main" id="{A08F2140-37FD-4BEC-8847-78FCD063088E}"/>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1D35D15-8337-49E6-AA88-ABBC71F36B0D}"/>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grpSp>
      <p:pic>
        <p:nvPicPr>
          <p:cNvPr id="18" name="Picture 17" descr="A picture containing icon&#10;&#10;Description automatically generated">
            <a:extLst>
              <a:ext uri="{FF2B5EF4-FFF2-40B4-BE49-F238E27FC236}">
                <a16:creationId xmlns:a16="http://schemas.microsoft.com/office/drawing/2014/main" id="{0E55C9A3-8731-44D3-A949-C7202917E66C}"/>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pic>
        <p:nvPicPr>
          <p:cNvPr id="14" name="Picture Placeholder 13">
            <a:extLst>
              <a:ext uri="{FF2B5EF4-FFF2-40B4-BE49-F238E27FC236}">
                <a16:creationId xmlns:a16="http://schemas.microsoft.com/office/drawing/2014/main" id="{0A70F8E1-33A1-8710-4DC9-96633C84FCD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72000"/>
                    </a14:imgEffect>
                  </a14:imgLayer>
                </a14:imgProps>
              </a:ext>
              <a:ext uri="{28A0092B-C50C-407E-A947-70E740481C1C}">
                <a14:useLocalDpi xmlns:a14="http://schemas.microsoft.com/office/drawing/2010/main" val="0"/>
              </a:ext>
            </a:extLst>
          </a:blip>
          <a:srcRect l="10879" r="10879"/>
          <a:stretch>
            <a:fillRect/>
          </a:stretch>
        </p:blipFill>
        <p:spPr>
          <a:xfrm>
            <a:off x="496888" y="1038225"/>
            <a:ext cx="5599112" cy="4781550"/>
          </a:xfrm>
          <a:prstGeom prst="rect">
            <a:avLst/>
          </a:prstGeom>
        </p:spPr>
      </p:pic>
    </p:spTree>
    <p:extLst>
      <p:ext uri="{BB962C8B-B14F-4D97-AF65-F5344CB8AC3E}">
        <p14:creationId xmlns:p14="http://schemas.microsoft.com/office/powerpoint/2010/main" val="268685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3BF47C1-028B-4AD4-842E-5638C7DC1B39}"/>
              </a:ext>
            </a:extLst>
          </p:cNvPr>
          <p:cNvGrpSpPr/>
          <p:nvPr/>
        </p:nvGrpSpPr>
        <p:grpSpPr>
          <a:xfrm>
            <a:off x="374606" y="3075518"/>
            <a:ext cx="7057030" cy="905533"/>
            <a:chOff x="381000" y="3169797"/>
            <a:chExt cx="7057030" cy="905533"/>
          </a:xfrm>
        </p:grpSpPr>
        <p:sp>
          <p:nvSpPr>
            <p:cNvPr id="10" name="Rectangle 9">
              <a:extLst>
                <a:ext uri="{FF2B5EF4-FFF2-40B4-BE49-F238E27FC236}">
                  <a16:creationId xmlns:a16="http://schemas.microsoft.com/office/drawing/2014/main" id="{EACF7F30-4E82-4E2A-A2DB-1D3DA47B8792}"/>
                </a:ext>
              </a:extLst>
            </p:cNvPr>
            <p:cNvSpPr/>
            <p:nvPr/>
          </p:nvSpPr>
          <p:spPr>
            <a:xfrm>
              <a:off x="381000" y="3169797"/>
              <a:ext cx="7057030" cy="905533"/>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E78EC2-6E10-437A-92EE-0F5238ED48B2}"/>
                </a:ext>
              </a:extLst>
            </p:cNvPr>
            <p:cNvSpPr txBox="1"/>
            <p:nvPr/>
          </p:nvSpPr>
          <p:spPr>
            <a:xfrm>
              <a:off x="446782" y="3268620"/>
              <a:ext cx="4591383" cy="707886"/>
            </a:xfrm>
            <a:prstGeom prst="rect">
              <a:avLst/>
            </a:prstGeom>
            <a:noFill/>
          </p:spPr>
          <p:txBody>
            <a:bodyPr wrap="square">
              <a:spAutoFit/>
            </a:bodyPr>
            <a:lstStyle/>
            <a:p>
              <a:r>
                <a:rPr lang="en-US" sz="2000" b="1" dirty="0">
                  <a:solidFill>
                    <a:schemeClr val="bg1"/>
                  </a:solidFill>
                </a:rPr>
                <a:t>Looking for other ways to attain their information.</a:t>
              </a:r>
              <a:endParaRPr lang="en-PK" sz="2000" b="1" dirty="0">
                <a:solidFill>
                  <a:schemeClr val="bg1"/>
                </a:solidFill>
              </a:endParaRPr>
            </a:p>
          </p:txBody>
        </p:sp>
      </p:grpSp>
      <p:sp>
        <p:nvSpPr>
          <p:cNvPr id="3" name="Rectangle 2">
            <a:extLst>
              <a:ext uri="{FF2B5EF4-FFF2-40B4-BE49-F238E27FC236}">
                <a16:creationId xmlns:a16="http://schemas.microsoft.com/office/drawing/2014/main" id="{7198F399-E5FC-4B26-897D-4183C15864C7}"/>
              </a:ext>
            </a:extLst>
          </p:cNvPr>
          <p:cNvSpPr/>
          <p:nvPr/>
        </p:nvSpPr>
        <p:spPr>
          <a:xfrm>
            <a:off x="9348716" y="1"/>
            <a:ext cx="2843284" cy="685800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extBox 3">
            <a:extLst>
              <a:ext uri="{FF2B5EF4-FFF2-40B4-BE49-F238E27FC236}">
                <a16:creationId xmlns:a16="http://schemas.microsoft.com/office/drawing/2014/main" id="{66BEF2D4-4C4F-4A42-A32E-C45DD9722F13}"/>
              </a:ext>
            </a:extLst>
          </p:cNvPr>
          <p:cNvSpPr txBox="1"/>
          <p:nvPr/>
        </p:nvSpPr>
        <p:spPr>
          <a:xfrm>
            <a:off x="446782" y="1115689"/>
            <a:ext cx="5649218" cy="1077218"/>
          </a:xfrm>
          <a:prstGeom prst="rect">
            <a:avLst/>
          </a:prstGeom>
          <a:noFill/>
        </p:spPr>
        <p:txBody>
          <a:bodyPr wrap="square">
            <a:spAutoFit/>
          </a:bodyPr>
          <a:lstStyle/>
          <a:p>
            <a:r>
              <a:rPr lang="en-US" sz="3200" dirty="0">
                <a:latin typeface="+mj-lt"/>
              </a:rPr>
              <a:t>Journalists becoming </a:t>
            </a:r>
            <a:r>
              <a:rPr lang="nb-NO" sz="3200" b="1" dirty="0">
                <a:solidFill>
                  <a:srgbClr val="0E76A8"/>
                </a:solidFill>
                <a:latin typeface="+mj-lt"/>
              </a:rPr>
              <a:t>numb.</a:t>
            </a:r>
            <a:endParaRPr lang="en-PK" sz="3200" b="1" dirty="0">
              <a:solidFill>
                <a:srgbClr val="0E76A8"/>
              </a:solidFill>
              <a:latin typeface="+mj-lt"/>
            </a:endParaRPr>
          </a:p>
        </p:txBody>
      </p:sp>
      <p:sp>
        <p:nvSpPr>
          <p:cNvPr id="7" name="TextBox 6">
            <a:extLst>
              <a:ext uri="{FF2B5EF4-FFF2-40B4-BE49-F238E27FC236}">
                <a16:creationId xmlns:a16="http://schemas.microsoft.com/office/drawing/2014/main" id="{BF53EDDE-493C-4129-B8D9-537525ADE197}"/>
              </a:ext>
            </a:extLst>
          </p:cNvPr>
          <p:cNvSpPr txBox="1"/>
          <p:nvPr/>
        </p:nvSpPr>
        <p:spPr>
          <a:xfrm>
            <a:off x="395629" y="4240248"/>
            <a:ext cx="6081904" cy="1754326"/>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What do all the poor-quality releases journalists are receiving translate to? First, it means journalists are becoming numb to the traditional press release and are looking for other ways to attain their information. Don't get me wrong, the press release isn't dead, and stories still get picked up, but many journalists are now turning to their research.</a:t>
            </a:r>
            <a:endParaRPr lang="en-PK" sz="1400" dirty="0"/>
          </a:p>
        </p:txBody>
      </p:sp>
      <p:grpSp>
        <p:nvGrpSpPr>
          <p:cNvPr id="12" name="Group 11">
            <a:extLst>
              <a:ext uri="{FF2B5EF4-FFF2-40B4-BE49-F238E27FC236}">
                <a16:creationId xmlns:a16="http://schemas.microsoft.com/office/drawing/2014/main" id="{F9AD2A72-9E1B-4B8E-98E6-58FAAD89C355}"/>
              </a:ext>
            </a:extLst>
          </p:cNvPr>
          <p:cNvGrpSpPr/>
          <p:nvPr/>
        </p:nvGrpSpPr>
        <p:grpSpPr>
          <a:xfrm>
            <a:off x="446782" y="2719649"/>
            <a:ext cx="2225789" cy="45720"/>
            <a:chOff x="6574627" y="3095803"/>
            <a:chExt cx="3141468" cy="45720"/>
          </a:xfrm>
        </p:grpSpPr>
        <p:cxnSp>
          <p:nvCxnSpPr>
            <p:cNvPr id="13" name="Straight Connector 12">
              <a:extLst>
                <a:ext uri="{FF2B5EF4-FFF2-40B4-BE49-F238E27FC236}">
                  <a16:creationId xmlns:a16="http://schemas.microsoft.com/office/drawing/2014/main" id="{E261DE0C-5EBA-4405-8E12-C96FDBFD1581}"/>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C4871EC-46F2-424D-BC8A-7EC5587DF7F8}"/>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17" name="Picture 16" descr="A picture containing icon&#10;&#10;Description automatically generated">
            <a:extLst>
              <a:ext uri="{FF2B5EF4-FFF2-40B4-BE49-F238E27FC236}">
                <a16:creationId xmlns:a16="http://schemas.microsoft.com/office/drawing/2014/main" id="{4B99C331-3BDD-4998-8569-1FC0832EBACE}"/>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pic>
        <p:nvPicPr>
          <p:cNvPr id="8" name="Picture Placeholder 7">
            <a:extLst>
              <a:ext uri="{FF2B5EF4-FFF2-40B4-BE49-F238E27FC236}">
                <a16:creationId xmlns:a16="http://schemas.microsoft.com/office/drawing/2014/main" id="{29FA86F5-CC32-0EE4-0C0D-D50429F858A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053" r="19053"/>
          <a:stretch>
            <a:fillRect/>
          </a:stretch>
        </p:blipFill>
        <p:spPr/>
      </p:pic>
    </p:spTree>
    <p:extLst>
      <p:ext uri="{BB962C8B-B14F-4D97-AF65-F5344CB8AC3E}">
        <p14:creationId xmlns:p14="http://schemas.microsoft.com/office/powerpoint/2010/main" val="3836717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8BC2A-F23A-441D-951E-BC47F93A458C}"/>
              </a:ext>
            </a:extLst>
          </p:cNvPr>
          <p:cNvSpPr/>
          <p:nvPr/>
        </p:nvSpPr>
        <p:spPr>
          <a:xfrm>
            <a:off x="1479550" y="1"/>
            <a:ext cx="2781300" cy="685800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5" name="TextBox 4">
            <a:extLst>
              <a:ext uri="{FF2B5EF4-FFF2-40B4-BE49-F238E27FC236}">
                <a16:creationId xmlns:a16="http://schemas.microsoft.com/office/drawing/2014/main" id="{B3A8D42C-D498-44DF-B8AA-AA394D076138}"/>
              </a:ext>
            </a:extLst>
          </p:cNvPr>
          <p:cNvSpPr txBox="1"/>
          <p:nvPr/>
        </p:nvSpPr>
        <p:spPr>
          <a:xfrm>
            <a:off x="6035040" y="2186666"/>
            <a:ext cx="5715000" cy="1077218"/>
          </a:xfrm>
          <a:prstGeom prst="rect">
            <a:avLst/>
          </a:prstGeom>
          <a:noFill/>
        </p:spPr>
        <p:txBody>
          <a:bodyPr wrap="square">
            <a:spAutoFit/>
          </a:bodyPr>
          <a:lstStyle/>
          <a:p>
            <a:r>
              <a:rPr lang="en-US" sz="3200" dirty="0">
                <a:latin typeface="+mj-lt"/>
              </a:rPr>
              <a:t>Professional Newsroom </a:t>
            </a:r>
            <a:r>
              <a:rPr lang="en-US" sz="3200" b="1" dirty="0">
                <a:solidFill>
                  <a:srgbClr val="0E76A8"/>
                </a:solidFill>
                <a:latin typeface="+mj-lt"/>
              </a:rPr>
              <a:t>For All Your </a:t>
            </a:r>
            <a:r>
              <a:rPr lang="nb-NO" sz="3200" b="1" dirty="0">
                <a:solidFill>
                  <a:srgbClr val="0E76A8"/>
                </a:solidFill>
                <a:latin typeface="+mj-lt"/>
              </a:rPr>
              <a:t>Media Assets</a:t>
            </a:r>
            <a:endParaRPr lang="en-PK" sz="3200" b="1" dirty="0">
              <a:solidFill>
                <a:srgbClr val="0E76A8"/>
              </a:solidFill>
              <a:latin typeface="+mj-lt"/>
            </a:endParaRPr>
          </a:p>
        </p:txBody>
      </p:sp>
      <p:sp>
        <p:nvSpPr>
          <p:cNvPr id="8" name="TextBox 7">
            <a:extLst>
              <a:ext uri="{FF2B5EF4-FFF2-40B4-BE49-F238E27FC236}">
                <a16:creationId xmlns:a16="http://schemas.microsoft.com/office/drawing/2014/main" id="{EC6A604F-B6F2-4D9E-BEF9-57FA92E4A10F}"/>
              </a:ext>
            </a:extLst>
          </p:cNvPr>
          <p:cNvSpPr txBox="1"/>
          <p:nvPr/>
        </p:nvSpPr>
        <p:spPr>
          <a:xfrm>
            <a:off x="6035040" y="3501784"/>
            <a:ext cx="5288280" cy="923330"/>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PR Karma solves this problem by providing you with an easy-to-use newsroom that is affordable for ANY business. (Ted. Would you agree with this?)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DE453CF1-9257-4479-9240-D97DAF84873C}"/>
              </a:ext>
            </a:extLst>
          </p:cNvPr>
          <p:cNvGrpSpPr/>
          <p:nvPr/>
        </p:nvGrpSpPr>
        <p:grpSpPr>
          <a:xfrm>
            <a:off x="6100965" y="3263884"/>
            <a:ext cx="2225789" cy="45720"/>
            <a:chOff x="6574627" y="3095803"/>
            <a:chExt cx="3141468" cy="45720"/>
          </a:xfrm>
        </p:grpSpPr>
        <p:cxnSp>
          <p:nvCxnSpPr>
            <p:cNvPr id="11" name="Straight Connector 10">
              <a:extLst>
                <a:ext uri="{FF2B5EF4-FFF2-40B4-BE49-F238E27FC236}">
                  <a16:creationId xmlns:a16="http://schemas.microsoft.com/office/drawing/2014/main" id="{C4CA7B31-A4FF-43AE-87CB-574F45C70D27}"/>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0EE0EC7-3219-4C69-B117-1AAFD33D51B8}"/>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20" name="Picture Placeholder 19">
            <a:extLst>
              <a:ext uri="{FF2B5EF4-FFF2-40B4-BE49-F238E27FC236}">
                <a16:creationId xmlns:a16="http://schemas.microsoft.com/office/drawing/2014/main" id="{A4973C54-58AF-46A7-A86F-C91275D375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790" r="21790"/>
          <a:stretch>
            <a:fillRect/>
          </a:stretch>
        </p:blipFill>
        <p:spPr/>
      </p:pic>
      <p:pic>
        <p:nvPicPr>
          <p:cNvPr id="21" name="Picture 20" descr="A picture containing icon&#10;&#10;Description automatically generated">
            <a:extLst>
              <a:ext uri="{FF2B5EF4-FFF2-40B4-BE49-F238E27FC236}">
                <a16:creationId xmlns:a16="http://schemas.microsoft.com/office/drawing/2014/main" id="{4541B4E1-DCC6-406B-8E44-876923D49F28}"/>
              </a:ext>
            </a:extLst>
          </p:cNvPr>
          <p:cNvPicPr>
            <a:picLocks noChangeAspect="1"/>
          </p:cNvPicPr>
          <p:nvPr/>
        </p:nvPicPr>
        <p:blipFill rotWithShape="1">
          <a:blip r:embed="rId3">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spTree>
    <p:extLst>
      <p:ext uri="{BB962C8B-B14F-4D97-AF65-F5344CB8AC3E}">
        <p14:creationId xmlns:p14="http://schemas.microsoft.com/office/powerpoint/2010/main" val="79454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7B0C60-A323-4B72-B0F6-6BAC26064B65}"/>
              </a:ext>
            </a:extLst>
          </p:cNvPr>
          <p:cNvSpPr/>
          <p:nvPr/>
        </p:nvSpPr>
        <p:spPr>
          <a:xfrm>
            <a:off x="0" y="5962459"/>
            <a:ext cx="12192000" cy="59074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6" name="TextBox 5">
            <a:extLst>
              <a:ext uri="{FF2B5EF4-FFF2-40B4-BE49-F238E27FC236}">
                <a16:creationId xmlns:a16="http://schemas.microsoft.com/office/drawing/2014/main" id="{544BB5A8-0A28-48D7-A324-12FA6C390A31}"/>
              </a:ext>
            </a:extLst>
          </p:cNvPr>
          <p:cNvSpPr txBox="1"/>
          <p:nvPr/>
        </p:nvSpPr>
        <p:spPr>
          <a:xfrm>
            <a:off x="3139440" y="592257"/>
            <a:ext cx="5913120" cy="1077218"/>
          </a:xfrm>
          <a:prstGeom prst="rect">
            <a:avLst/>
          </a:prstGeom>
          <a:noFill/>
        </p:spPr>
        <p:txBody>
          <a:bodyPr wrap="square">
            <a:spAutoFit/>
          </a:bodyPr>
          <a:lstStyle/>
          <a:p>
            <a:pPr algn="ctr"/>
            <a:r>
              <a:rPr lang="en-US" sz="3200" dirty="0">
                <a:latin typeface="+mj-lt"/>
              </a:rPr>
              <a:t>What Information Should </a:t>
            </a:r>
            <a:r>
              <a:rPr lang="en-US" sz="3200" b="1" dirty="0">
                <a:solidFill>
                  <a:srgbClr val="0E76A8"/>
                </a:solidFill>
                <a:latin typeface="+mj-lt"/>
              </a:rPr>
              <a:t>Be In A Newsroom?</a:t>
            </a:r>
            <a:endParaRPr lang="en-PK" sz="3200" b="1" dirty="0">
              <a:solidFill>
                <a:srgbClr val="0E76A8"/>
              </a:solidFill>
              <a:latin typeface="+mj-lt"/>
            </a:endParaRPr>
          </a:p>
        </p:txBody>
      </p:sp>
      <p:sp>
        <p:nvSpPr>
          <p:cNvPr id="14" name="Rectangle 13">
            <a:extLst>
              <a:ext uri="{FF2B5EF4-FFF2-40B4-BE49-F238E27FC236}">
                <a16:creationId xmlns:a16="http://schemas.microsoft.com/office/drawing/2014/main" id="{76C2A6E1-F4F7-4AC8-AA0F-560A582D1990}"/>
              </a:ext>
            </a:extLst>
          </p:cNvPr>
          <p:cNvSpPr/>
          <p:nvPr/>
        </p:nvSpPr>
        <p:spPr>
          <a:xfrm>
            <a:off x="381001" y="2215184"/>
            <a:ext cx="2679700" cy="1330814"/>
          </a:xfrm>
          <a:prstGeom prst="rect">
            <a:avLst/>
          </a:prstGeom>
          <a:solidFill>
            <a:srgbClr val="0E76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5" name="Rectangle 24">
            <a:extLst>
              <a:ext uri="{FF2B5EF4-FFF2-40B4-BE49-F238E27FC236}">
                <a16:creationId xmlns:a16="http://schemas.microsoft.com/office/drawing/2014/main" id="{565999AF-42CA-4501-A2FF-BAF0599BD0A6}"/>
              </a:ext>
            </a:extLst>
          </p:cNvPr>
          <p:cNvSpPr/>
          <p:nvPr/>
        </p:nvSpPr>
        <p:spPr>
          <a:xfrm>
            <a:off x="3298868" y="2215184"/>
            <a:ext cx="2679700" cy="1330814"/>
          </a:xfrm>
          <a:prstGeom prst="rect">
            <a:avLst/>
          </a:prstGeom>
          <a:solidFill>
            <a:schemeClr val="bg1"/>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6" name="Rectangle 25">
            <a:extLst>
              <a:ext uri="{FF2B5EF4-FFF2-40B4-BE49-F238E27FC236}">
                <a16:creationId xmlns:a16="http://schemas.microsoft.com/office/drawing/2014/main" id="{2EC7F142-070E-4FD0-880A-1DC2C7935593}"/>
              </a:ext>
            </a:extLst>
          </p:cNvPr>
          <p:cNvSpPr/>
          <p:nvPr/>
        </p:nvSpPr>
        <p:spPr>
          <a:xfrm>
            <a:off x="6216735" y="2215184"/>
            <a:ext cx="2679700" cy="1330814"/>
          </a:xfrm>
          <a:prstGeom prst="rect">
            <a:avLst/>
          </a:prstGeom>
          <a:solidFill>
            <a:srgbClr val="0E76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8" name="Rectangle 27">
            <a:extLst>
              <a:ext uri="{FF2B5EF4-FFF2-40B4-BE49-F238E27FC236}">
                <a16:creationId xmlns:a16="http://schemas.microsoft.com/office/drawing/2014/main" id="{DAAA1F44-D6FA-40BF-A613-C72E57E34F02}"/>
              </a:ext>
            </a:extLst>
          </p:cNvPr>
          <p:cNvSpPr/>
          <p:nvPr/>
        </p:nvSpPr>
        <p:spPr>
          <a:xfrm>
            <a:off x="9134603" y="2215184"/>
            <a:ext cx="2679700" cy="1330814"/>
          </a:xfrm>
          <a:prstGeom prst="rect">
            <a:avLst/>
          </a:prstGeom>
          <a:solidFill>
            <a:schemeClr val="bg1"/>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5" name="TextBox 34">
            <a:extLst>
              <a:ext uri="{FF2B5EF4-FFF2-40B4-BE49-F238E27FC236}">
                <a16:creationId xmlns:a16="http://schemas.microsoft.com/office/drawing/2014/main" id="{49E03C89-93BA-4B29-BE40-7613FDD726D5}"/>
              </a:ext>
            </a:extLst>
          </p:cNvPr>
          <p:cNvSpPr txBox="1"/>
          <p:nvPr/>
        </p:nvSpPr>
        <p:spPr>
          <a:xfrm>
            <a:off x="388620" y="2762093"/>
            <a:ext cx="1631866" cy="461665"/>
          </a:xfrm>
          <a:prstGeom prst="rect">
            <a:avLst/>
          </a:prstGeom>
          <a:noFill/>
        </p:spPr>
        <p:txBody>
          <a:bodyPr wrap="square">
            <a:spAutoFit/>
          </a:bodyPr>
          <a:lstStyle/>
          <a:p>
            <a:pPr>
              <a:spcBef>
                <a:spcPts val="600"/>
              </a:spcBef>
              <a:buClr>
                <a:srgbClr val="0E76A8"/>
              </a:buClr>
            </a:pPr>
            <a:r>
              <a:rPr lang="en-US" sz="1200" dirty="0">
                <a:solidFill>
                  <a:schemeClr val="bg1"/>
                </a:solidFill>
              </a:rPr>
              <a:t>High-resolution images</a:t>
            </a:r>
          </a:p>
        </p:txBody>
      </p:sp>
      <p:sp>
        <p:nvSpPr>
          <p:cNvPr id="29" name="TextBox 28">
            <a:extLst>
              <a:ext uri="{FF2B5EF4-FFF2-40B4-BE49-F238E27FC236}">
                <a16:creationId xmlns:a16="http://schemas.microsoft.com/office/drawing/2014/main" id="{A22133D6-887F-478B-838E-DD4B23E6CD61}"/>
              </a:ext>
            </a:extLst>
          </p:cNvPr>
          <p:cNvSpPr txBox="1"/>
          <p:nvPr/>
        </p:nvSpPr>
        <p:spPr>
          <a:xfrm>
            <a:off x="3306487" y="2762093"/>
            <a:ext cx="1631866" cy="461665"/>
          </a:xfrm>
          <a:prstGeom prst="rect">
            <a:avLst/>
          </a:prstGeom>
          <a:noFill/>
        </p:spPr>
        <p:txBody>
          <a:bodyPr wrap="square">
            <a:spAutoFit/>
          </a:bodyPr>
          <a:lstStyle/>
          <a:p>
            <a:pPr>
              <a:spcBef>
                <a:spcPts val="600"/>
              </a:spcBef>
              <a:buClr>
                <a:srgbClr val="0E76A8"/>
              </a:buClr>
            </a:pPr>
            <a:r>
              <a:rPr lang="en-US" sz="1200" dirty="0"/>
              <a:t>Who your media contact is</a:t>
            </a:r>
          </a:p>
        </p:txBody>
      </p:sp>
      <p:sp>
        <p:nvSpPr>
          <p:cNvPr id="30" name="TextBox 29">
            <a:extLst>
              <a:ext uri="{FF2B5EF4-FFF2-40B4-BE49-F238E27FC236}">
                <a16:creationId xmlns:a16="http://schemas.microsoft.com/office/drawing/2014/main" id="{D57154EF-3695-45FB-B371-A0A58A03E9A1}"/>
              </a:ext>
            </a:extLst>
          </p:cNvPr>
          <p:cNvSpPr txBox="1"/>
          <p:nvPr/>
        </p:nvSpPr>
        <p:spPr>
          <a:xfrm>
            <a:off x="6224354" y="2762093"/>
            <a:ext cx="1631866" cy="461665"/>
          </a:xfrm>
          <a:prstGeom prst="rect">
            <a:avLst/>
          </a:prstGeom>
          <a:noFill/>
        </p:spPr>
        <p:txBody>
          <a:bodyPr wrap="square">
            <a:spAutoFit/>
          </a:bodyPr>
          <a:lstStyle/>
          <a:p>
            <a:pPr>
              <a:spcBef>
                <a:spcPts val="600"/>
              </a:spcBef>
              <a:buClr>
                <a:srgbClr val="0E76A8"/>
              </a:buClr>
            </a:pPr>
            <a:r>
              <a:rPr lang="en-US" sz="1200" dirty="0">
                <a:solidFill>
                  <a:schemeClr val="bg1"/>
                </a:solidFill>
              </a:rPr>
              <a:t>A history of your business</a:t>
            </a:r>
          </a:p>
        </p:txBody>
      </p:sp>
      <p:sp>
        <p:nvSpPr>
          <p:cNvPr id="32" name="TextBox 31">
            <a:extLst>
              <a:ext uri="{FF2B5EF4-FFF2-40B4-BE49-F238E27FC236}">
                <a16:creationId xmlns:a16="http://schemas.microsoft.com/office/drawing/2014/main" id="{BDB6BEA7-C5CD-4976-8333-1A0FAC41B61B}"/>
              </a:ext>
            </a:extLst>
          </p:cNvPr>
          <p:cNvSpPr txBox="1"/>
          <p:nvPr/>
        </p:nvSpPr>
        <p:spPr>
          <a:xfrm>
            <a:off x="9142222" y="2762093"/>
            <a:ext cx="1631866" cy="461665"/>
          </a:xfrm>
          <a:prstGeom prst="rect">
            <a:avLst/>
          </a:prstGeom>
          <a:noFill/>
        </p:spPr>
        <p:txBody>
          <a:bodyPr wrap="square">
            <a:spAutoFit/>
          </a:bodyPr>
          <a:lstStyle/>
          <a:p>
            <a:pPr>
              <a:spcBef>
                <a:spcPts val="600"/>
              </a:spcBef>
              <a:buClr>
                <a:srgbClr val="0E76A8"/>
              </a:buClr>
            </a:pPr>
            <a:r>
              <a:rPr lang="en-US" sz="1200" dirty="0"/>
              <a:t>About your business</a:t>
            </a:r>
          </a:p>
        </p:txBody>
      </p:sp>
      <p:sp>
        <p:nvSpPr>
          <p:cNvPr id="33" name="Rectangle 32">
            <a:extLst>
              <a:ext uri="{FF2B5EF4-FFF2-40B4-BE49-F238E27FC236}">
                <a16:creationId xmlns:a16="http://schemas.microsoft.com/office/drawing/2014/main" id="{9E68D9C0-4D55-44B5-BAD2-FEBE1018C910}"/>
              </a:ext>
            </a:extLst>
          </p:cNvPr>
          <p:cNvSpPr/>
          <p:nvPr/>
        </p:nvSpPr>
        <p:spPr>
          <a:xfrm>
            <a:off x="381001" y="3888665"/>
            <a:ext cx="2679700" cy="1330814"/>
          </a:xfrm>
          <a:prstGeom prst="rect">
            <a:avLst/>
          </a:prstGeom>
          <a:solidFill>
            <a:schemeClr val="bg1"/>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4" name="Rectangle 33">
            <a:extLst>
              <a:ext uri="{FF2B5EF4-FFF2-40B4-BE49-F238E27FC236}">
                <a16:creationId xmlns:a16="http://schemas.microsoft.com/office/drawing/2014/main" id="{435DECCD-7426-4B06-8696-A21AF65E30E7}"/>
              </a:ext>
            </a:extLst>
          </p:cNvPr>
          <p:cNvSpPr/>
          <p:nvPr/>
        </p:nvSpPr>
        <p:spPr>
          <a:xfrm>
            <a:off x="3298868" y="3888665"/>
            <a:ext cx="2679700" cy="1330814"/>
          </a:xfrm>
          <a:prstGeom prst="rect">
            <a:avLst/>
          </a:prstGeom>
          <a:solidFill>
            <a:srgbClr val="0E76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9" name="Rectangle 38">
            <a:extLst>
              <a:ext uri="{FF2B5EF4-FFF2-40B4-BE49-F238E27FC236}">
                <a16:creationId xmlns:a16="http://schemas.microsoft.com/office/drawing/2014/main" id="{CF0CCDFE-3B60-4AC8-B989-8A607D294DA2}"/>
              </a:ext>
            </a:extLst>
          </p:cNvPr>
          <p:cNvSpPr/>
          <p:nvPr/>
        </p:nvSpPr>
        <p:spPr>
          <a:xfrm>
            <a:off x="6216735" y="3888665"/>
            <a:ext cx="2679700" cy="1330814"/>
          </a:xfrm>
          <a:prstGeom prst="rect">
            <a:avLst/>
          </a:prstGeom>
          <a:solidFill>
            <a:schemeClr val="bg1"/>
          </a:soli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0" name="Rectangle 39">
            <a:extLst>
              <a:ext uri="{FF2B5EF4-FFF2-40B4-BE49-F238E27FC236}">
                <a16:creationId xmlns:a16="http://schemas.microsoft.com/office/drawing/2014/main" id="{566AA4DE-0818-422C-A9AA-13E6007B4A7F}"/>
              </a:ext>
            </a:extLst>
          </p:cNvPr>
          <p:cNvSpPr/>
          <p:nvPr/>
        </p:nvSpPr>
        <p:spPr>
          <a:xfrm>
            <a:off x="9134603" y="3888665"/>
            <a:ext cx="2679700" cy="1330814"/>
          </a:xfrm>
          <a:prstGeom prst="rect">
            <a:avLst/>
          </a:prstGeom>
          <a:solidFill>
            <a:srgbClr val="0E76A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1" name="TextBox 40">
            <a:extLst>
              <a:ext uri="{FF2B5EF4-FFF2-40B4-BE49-F238E27FC236}">
                <a16:creationId xmlns:a16="http://schemas.microsoft.com/office/drawing/2014/main" id="{9ADB5BC1-129B-49D6-8C0C-272E627C9691}"/>
              </a:ext>
            </a:extLst>
          </p:cNvPr>
          <p:cNvSpPr txBox="1"/>
          <p:nvPr/>
        </p:nvSpPr>
        <p:spPr>
          <a:xfrm>
            <a:off x="391789" y="4435574"/>
            <a:ext cx="2222500" cy="646331"/>
          </a:xfrm>
          <a:prstGeom prst="rect">
            <a:avLst/>
          </a:prstGeom>
          <a:noFill/>
        </p:spPr>
        <p:txBody>
          <a:bodyPr wrap="square">
            <a:spAutoFit/>
          </a:bodyPr>
          <a:lstStyle/>
          <a:p>
            <a:pPr>
              <a:spcBef>
                <a:spcPts val="600"/>
              </a:spcBef>
              <a:buClr>
                <a:srgbClr val="0E76A8"/>
              </a:buClr>
            </a:pPr>
            <a:r>
              <a:rPr lang="en-US" sz="1200" dirty="0"/>
              <a:t>Who are the key players of your Company (even if it is only one or two of you.)</a:t>
            </a:r>
          </a:p>
        </p:txBody>
      </p:sp>
      <p:sp>
        <p:nvSpPr>
          <p:cNvPr id="42" name="TextBox 41">
            <a:extLst>
              <a:ext uri="{FF2B5EF4-FFF2-40B4-BE49-F238E27FC236}">
                <a16:creationId xmlns:a16="http://schemas.microsoft.com/office/drawing/2014/main" id="{5468B5CA-753B-4307-A2BC-6275556903B5}"/>
              </a:ext>
            </a:extLst>
          </p:cNvPr>
          <p:cNvSpPr txBox="1"/>
          <p:nvPr/>
        </p:nvSpPr>
        <p:spPr>
          <a:xfrm>
            <a:off x="3309655" y="4435574"/>
            <a:ext cx="2195927" cy="461665"/>
          </a:xfrm>
          <a:prstGeom prst="rect">
            <a:avLst/>
          </a:prstGeom>
          <a:noFill/>
        </p:spPr>
        <p:txBody>
          <a:bodyPr wrap="square">
            <a:spAutoFit/>
          </a:bodyPr>
          <a:lstStyle/>
          <a:p>
            <a:pPr>
              <a:spcBef>
                <a:spcPts val="600"/>
              </a:spcBef>
              <a:buClr>
                <a:srgbClr val="0E76A8"/>
              </a:buClr>
            </a:pPr>
            <a:r>
              <a:rPr lang="en-US" sz="1200" dirty="0">
                <a:solidFill>
                  <a:schemeClr val="bg1"/>
                </a:solidFill>
              </a:rPr>
              <a:t>Industry white papers or info</a:t>
            </a:r>
          </a:p>
        </p:txBody>
      </p:sp>
      <p:sp>
        <p:nvSpPr>
          <p:cNvPr id="45" name="TextBox 44">
            <a:extLst>
              <a:ext uri="{FF2B5EF4-FFF2-40B4-BE49-F238E27FC236}">
                <a16:creationId xmlns:a16="http://schemas.microsoft.com/office/drawing/2014/main" id="{159ED4B4-A0FD-4B14-9CEB-2A31E558D75B}"/>
              </a:ext>
            </a:extLst>
          </p:cNvPr>
          <p:cNvSpPr txBox="1"/>
          <p:nvPr/>
        </p:nvSpPr>
        <p:spPr>
          <a:xfrm>
            <a:off x="6227523" y="4435574"/>
            <a:ext cx="2222500" cy="461665"/>
          </a:xfrm>
          <a:prstGeom prst="rect">
            <a:avLst/>
          </a:prstGeom>
          <a:noFill/>
        </p:spPr>
        <p:txBody>
          <a:bodyPr wrap="square">
            <a:spAutoFit/>
          </a:bodyPr>
          <a:lstStyle/>
          <a:p>
            <a:pPr>
              <a:spcBef>
                <a:spcPts val="600"/>
              </a:spcBef>
              <a:buClr>
                <a:srgbClr val="0E76A8"/>
              </a:buClr>
            </a:pPr>
            <a:r>
              <a:rPr lang="en-US" sz="1200" dirty="0"/>
              <a:t>Where else you have been written up in the media</a:t>
            </a:r>
          </a:p>
        </p:txBody>
      </p:sp>
      <p:sp>
        <p:nvSpPr>
          <p:cNvPr id="46" name="TextBox 45">
            <a:extLst>
              <a:ext uri="{FF2B5EF4-FFF2-40B4-BE49-F238E27FC236}">
                <a16:creationId xmlns:a16="http://schemas.microsoft.com/office/drawing/2014/main" id="{6529ABEE-7968-4195-A769-374600090C6C}"/>
              </a:ext>
            </a:extLst>
          </p:cNvPr>
          <p:cNvSpPr txBox="1"/>
          <p:nvPr/>
        </p:nvSpPr>
        <p:spPr>
          <a:xfrm>
            <a:off x="9145391" y="4435574"/>
            <a:ext cx="2222500" cy="276999"/>
          </a:xfrm>
          <a:prstGeom prst="rect">
            <a:avLst/>
          </a:prstGeom>
          <a:noFill/>
        </p:spPr>
        <p:txBody>
          <a:bodyPr wrap="square">
            <a:spAutoFit/>
          </a:bodyPr>
          <a:lstStyle/>
          <a:p>
            <a:pPr>
              <a:spcBef>
                <a:spcPts val="600"/>
              </a:spcBef>
              <a:buClr>
                <a:srgbClr val="0E76A8"/>
              </a:buClr>
            </a:pPr>
            <a:r>
              <a:rPr lang="en-US" sz="1200" dirty="0">
                <a:solidFill>
                  <a:schemeClr val="bg1"/>
                </a:solidFill>
              </a:rPr>
              <a:t>Any videos</a:t>
            </a:r>
          </a:p>
        </p:txBody>
      </p:sp>
      <p:sp>
        <p:nvSpPr>
          <p:cNvPr id="49" name="TextBox 48">
            <a:extLst>
              <a:ext uri="{FF2B5EF4-FFF2-40B4-BE49-F238E27FC236}">
                <a16:creationId xmlns:a16="http://schemas.microsoft.com/office/drawing/2014/main" id="{6765366A-6E1A-4954-9AC1-6923EABD220A}"/>
              </a:ext>
            </a:extLst>
          </p:cNvPr>
          <p:cNvSpPr txBox="1"/>
          <p:nvPr/>
        </p:nvSpPr>
        <p:spPr>
          <a:xfrm>
            <a:off x="377697" y="6088552"/>
            <a:ext cx="11436606" cy="338554"/>
          </a:xfrm>
          <a:prstGeom prst="rect">
            <a:avLst/>
          </a:prstGeom>
          <a:noFill/>
        </p:spPr>
        <p:txBody>
          <a:bodyPr wrap="square">
            <a:spAutoFit/>
          </a:bodyPr>
          <a:lstStyle/>
          <a:p>
            <a:pPr algn="ctr"/>
            <a:r>
              <a:rPr lang="en-US" sz="1600" b="1" i="1" dirty="0">
                <a:solidFill>
                  <a:schemeClr val="bg1"/>
                </a:solidFill>
              </a:rPr>
              <a:t>Having your information readily available can mean the difference between a story and not having a story.</a:t>
            </a:r>
          </a:p>
        </p:txBody>
      </p:sp>
      <p:grpSp>
        <p:nvGrpSpPr>
          <p:cNvPr id="31" name="Group 30">
            <a:extLst>
              <a:ext uri="{FF2B5EF4-FFF2-40B4-BE49-F238E27FC236}">
                <a16:creationId xmlns:a16="http://schemas.microsoft.com/office/drawing/2014/main" id="{60784D70-1CC1-49CF-AC71-BF437012C089}"/>
              </a:ext>
            </a:extLst>
          </p:cNvPr>
          <p:cNvGrpSpPr/>
          <p:nvPr/>
        </p:nvGrpSpPr>
        <p:grpSpPr>
          <a:xfrm>
            <a:off x="4983106" y="1716987"/>
            <a:ext cx="2225789" cy="45720"/>
            <a:chOff x="6574627" y="3095803"/>
            <a:chExt cx="3141468" cy="45720"/>
          </a:xfrm>
        </p:grpSpPr>
        <p:cxnSp>
          <p:nvCxnSpPr>
            <p:cNvPr id="36" name="Straight Connector 35">
              <a:extLst>
                <a:ext uri="{FF2B5EF4-FFF2-40B4-BE49-F238E27FC236}">
                  <a16:creationId xmlns:a16="http://schemas.microsoft.com/office/drawing/2014/main" id="{D08DA7F6-59E9-4AAE-8737-54C0E644765B}"/>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3A9D6B5-C321-425B-A2EF-B55762BDA1CE}"/>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4" name="Graphic 3">
            <a:extLst>
              <a:ext uri="{FF2B5EF4-FFF2-40B4-BE49-F238E27FC236}">
                <a16:creationId xmlns:a16="http://schemas.microsoft.com/office/drawing/2014/main" id="{8E985E7B-F194-4D28-982C-27804807AE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104" y="2392053"/>
            <a:ext cx="457200" cy="371723"/>
          </a:xfrm>
          <a:prstGeom prst="rect">
            <a:avLst/>
          </a:prstGeom>
        </p:spPr>
      </p:pic>
      <p:pic>
        <p:nvPicPr>
          <p:cNvPr id="11" name="Graphic 10">
            <a:extLst>
              <a:ext uri="{FF2B5EF4-FFF2-40B4-BE49-F238E27FC236}">
                <a16:creationId xmlns:a16="http://schemas.microsoft.com/office/drawing/2014/main" id="{4B5BB4AF-540A-4BDC-8B4A-DD3316DE1D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7284" y="2304893"/>
            <a:ext cx="457200" cy="457200"/>
          </a:xfrm>
          <a:prstGeom prst="rect">
            <a:avLst/>
          </a:prstGeom>
        </p:spPr>
      </p:pic>
      <p:pic>
        <p:nvPicPr>
          <p:cNvPr id="16" name="Graphic 15">
            <a:extLst>
              <a:ext uri="{FF2B5EF4-FFF2-40B4-BE49-F238E27FC236}">
                <a16:creationId xmlns:a16="http://schemas.microsoft.com/office/drawing/2014/main" id="{4F82EF28-2E9C-46DA-A734-2B14BC95AE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19921" y="2304993"/>
            <a:ext cx="457200" cy="457200"/>
          </a:xfrm>
          <a:prstGeom prst="rect">
            <a:avLst/>
          </a:prstGeom>
        </p:spPr>
      </p:pic>
      <p:pic>
        <p:nvPicPr>
          <p:cNvPr id="38" name="Graphic 37">
            <a:extLst>
              <a:ext uri="{FF2B5EF4-FFF2-40B4-BE49-F238E27FC236}">
                <a16:creationId xmlns:a16="http://schemas.microsoft.com/office/drawing/2014/main" id="{42E40914-3522-4710-86CD-D14F50843D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31891" y="2304993"/>
            <a:ext cx="457200" cy="457200"/>
          </a:xfrm>
          <a:prstGeom prst="rect">
            <a:avLst/>
          </a:prstGeom>
        </p:spPr>
      </p:pic>
      <p:pic>
        <p:nvPicPr>
          <p:cNvPr id="19" name="Graphic 18">
            <a:extLst>
              <a:ext uri="{FF2B5EF4-FFF2-40B4-BE49-F238E27FC236}">
                <a16:creationId xmlns:a16="http://schemas.microsoft.com/office/drawing/2014/main" id="{6EF43643-9ED7-4403-96C8-4027CC9D6F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1104" y="3978374"/>
            <a:ext cx="457200" cy="457200"/>
          </a:xfrm>
          <a:prstGeom prst="rect">
            <a:avLst/>
          </a:prstGeom>
        </p:spPr>
      </p:pic>
      <p:pic>
        <p:nvPicPr>
          <p:cNvPr id="43" name="Graphic 42">
            <a:extLst>
              <a:ext uri="{FF2B5EF4-FFF2-40B4-BE49-F238E27FC236}">
                <a16:creationId xmlns:a16="http://schemas.microsoft.com/office/drawing/2014/main" id="{D2431519-774F-4A15-841C-B962904DAE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7284" y="3982567"/>
            <a:ext cx="457200" cy="457200"/>
          </a:xfrm>
          <a:prstGeom prst="rect">
            <a:avLst/>
          </a:prstGeom>
        </p:spPr>
      </p:pic>
      <p:pic>
        <p:nvPicPr>
          <p:cNvPr id="21" name="Graphic 20">
            <a:extLst>
              <a:ext uri="{FF2B5EF4-FFF2-40B4-BE49-F238E27FC236}">
                <a16:creationId xmlns:a16="http://schemas.microsoft.com/office/drawing/2014/main" id="{8404F581-6D1F-457A-B8CC-4F3F82AAF7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23052" y="3978374"/>
            <a:ext cx="450937" cy="457200"/>
          </a:xfrm>
          <a:prstGeom prst="rect">
            <a:avLst/>
          </a:prstGeom>
        </p:spPr>
      </p:pic>
      <p:pic>
        <p:nvPicPr>
          <p:cNvPr id="23" name="Graphic 22">
            <a:extLst>
              <a:ext uri="{FF2B5EF4-FFF2-40B4-BE49-F238E27FC236}">
                <a16:creationId xmlns:a16="http://schemas.microsoft.com/office/drawing/2014/main" id="{C79C6108-0EBB-45AA-B668-DF4384AEE67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59720" y="3978374"/>
            <a:ext cx="401541" cy="457200"/>
          </a:xfrm>
          <a:prstGeom prst="rect">
            <a:avLst/>
          </a:prstGeom>
        </p:spPr>
      </p:pic>
      <p:pic>
        <p:nvPicPr>
          <p:cNvPr id="47" name="Picture 46" descr="A picture containing icon&#10;&#10;Description automatically generated">
            <a:extLst>
              <a:ext uri="{FF2B5EF4-FFF2-40B4-BE49-F238E27FC236}">
                <a16:creationId xmlns:a16="http://schemas.microsoft.com/office/drawing/2014/main" id="{61D399C7-BB12-4FF9-AE17-158E77E70142}"/>
              </a:ext>
            </a:extLst>
          </p:cNvPr>
          <p:cNvPicPr>
            <a:picLocks noChangeAspect="1"/>
          </p:cNvPicPr>
          <p:nvPr/>
        </p:nvPicPr>
        <p:blipFill rotWithShape="1">
          <a:blip r:embed="rId18">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spTree>
    <p:extLst>
      <p:ext uri="{BB962C8B-B14F-4D97-AF65-F5344CB8AC3E}">
        <p14:creationId xmlns:p14="http://schemas.microsoft.com/office/powerpoint/2010/main" val="169527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98F399-E5FC-4B26-897D-4183C15864C7}"/>
              </a:ext>
            </a:extLst>
          </p:cNvPr>
          <p:cNvSpPr/>
          <p:nvPr/>
        </p:nvSpPr>
        <p:spPr>
          <a:xfrm>
            <a:off x="9348716" y="1"/>
            <a:ext cx="2843284" cy="685800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extBox 3">
            <a:extLst>
              <a:ext uri="{FF2B5EF4-FFF2-40B4-BE49-F238E27FC236}">
                <a16:creationId xmlns:a16="http://schemas.microsoft.com/office/drawing/2014/main" id="{66BEF2D4-4C4F-4A42-A32E-C45DD9722F13}"/>
              </a:ext>
            </a:extLst>
          </p:cNvPr>
          <p:cNvSpPr txBox="1"/>
          <p:nvPr/>
        </p:nvSpPr>
        <p:spPr>
          <a:xfrm>
            <a:off x="446782" y="1115688"/>
            <a:ext cx="6612642" cy="954107"/>
          </a:xfrm>
          <a:prstGeom prst="rect">
            <a:avLst/>
          </a:prstGeom>
          <a:noFill/>
        </p:spPr>
        <p:txBody>
          <a:bodyPr wrap="square">
            <a:spAutoFit/>
          </a:bodyPr>
          <a:lstStyle/>
          <a:p>
            <a:r>
              <a:rPr lang="en-US" sz="2800" dirty="0">
                <a:latin typeface="+mj-lt"/>
              </a:rPr>
              <a:t>Increase chances of reaching </a:t>
            </a:r>
          </a:p>
          <a:p>
            <a:r>
              <a:rPr lang="nb-NO" sz="2800" b="1" dirty="0">
                <a:solidFill>
                  <a:srgbClr val="0E76A8"/>
                </a:solidFill>
                <a:latin typeface="+mj-lt"/>
              </a:rPr>
              <a:t>the media.</a:t>
            </a:r>
            <a:endParaRPr lang="en-PK" sz="2800" b="1" dirty="0">
              <a:solidFill>
                <a:srgbClr val="0E76A8"/>
              </a:solidFill>
              <a:latin typeface="+mj-lt"/>
            </a:endParaRPr>
          </a:p>
        </p:txBody>
      </p:sp>
      <p:sp>
        <p:nvSpPr>
          <p:cNvPr id="7" name="TextBox 6">
            <a:extLst>
              <a:ext uri="{FF2B5EF4-FFF2-40B4-BE49-F238E27FC236}">
                <a16:creationId xmlns:a16="http://schemas.microsoft.com/office/drawing/2014/main" id="{BF53EDDE-493C-4129-B8D9-537525ADE197}"/>
              </a:ext>
            </a:extLst>
          </p:cNvPr>
          <p:cNvSpPr txBox="1"/>
          <p:nvPr/>
        </p:nvSpPr>
        <p:spPr>
          <a:xfrm>
            <a:off x="230439" y="2747010"/>
            <a:ext cx="6400560" cy="3693319"/>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With a newsroom, you increase the chances of the media reaching out to you, or even better, following your news &amp; information.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Rocky, a marriage counselor, received a call on Valentine's day from Check TV for an on-air interview. I said to him, "I didn't know you had sent any news out." His reply, "I didn't – They must have found me through my newsroom."</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know our service works as we've had a few clients having journalists sign up to follow their news. When they follow your newsroom, they choose how often they receive your information. Then, when you send the news to your followers, they receive the notification via email.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F9AD2A72-9E1B-4B8E-98E6-58FAAD89C355}"/>
              </a:ext>
            </a:extLst>
          </p:cNvPr>
          <p:cNvGrpSpPr/>
          <p:nvPr/>
        </p:nvGrpSpPr>
        <p:grpSpPr>
          <a:xfrm>
            <a:off x="459570" y="2233672"/>
            <a:ext cx="2225789" cy="45720"/>
            <a:chOff x="6574627" y="3095803"/>
            <a:chExt cx="3141468" cy="45720"/>
          </a:xfrm>
        </p:grpSpPr>
        <p:cxnSp>
          <p:nvCxnSpPr>
            <p:cNvPr id="13" name="Straight Connector 12">
              <a:extLst>
                <a:ext uri="{FF2B5EF4-FFF2-40B4-BE49-F238E27FC236}">
                  <a16:creationId xmlns:a16="http://schemas.microsoft.com/office/drawing/2014/main" id="{E261DE0C-5EBA-4405-8E12-C96FDBFD1581}"/>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C4871EC-46F2-424D-BC8A-7EC5587DF7F8}"/>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17" name="Picture 16" descr="A picture containing icon&#10;&#10;Description automatically generated">
            <a:extLst>
              <a:ext uri="{FF2B5EF4-FFF2-40B4-BE49-F238E27FC236}">
                <a16:creationId xmlns:a16="http://schemas.microsoft.com/office/drawing/2014/main" id="{4B99C331-3BDD-4998-8569-1FC0832EBACE}"/>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pic>
        <p:nvPicPr>
          <p:cNvPr id="15" name="Picture Placeholder 14">
            <a:extLst>
              <a:ext uri="{FF2B5EF4-FFF2-40B4-BE49-F238E27FC236}">
                <a16:creationId xmlns:a16="http://schemas.microsoft.com/office/drawing/2014/main" id="{05EFC87E-18B1-4C88-F07C-552CE56C8C0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452" r="8452"/>
          <a:stretch>
            <a:fillRect/>
          </a:stretch>
        </p:blipFill>
        <p:spPr/>
      </p:pic>
    </p:spTree>
    <p:extLst>
      <p:ext uri="{BB962C8B-B14F-4D97-AF65-F5344CB8AC3E}">
        <p14:creationId xmlns:p14="http://schemas.microsoft.com/office/powerpoint/2010/main" val="3837311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A63D4-02BD-46C6-9BE7-CBD318064C65}"/>
              </a:ext>
            </a:extLst>
          </p:cNvPr>
          <p:cNvSpPr/>
          <p:nvPr/>
        </p:nvSpPr>
        <p:spPr>
          <a:xfrm>
            <a:off x="1127280" y="3428999"/>
            <a:ext cx="816706" cy="342900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7" name="Rectangle 6">
            <a:extLst>
              <a:ext uri="{FF2B5EF4-FFF2-40B4-BE49-F238E27FC236}">
                <a16:creationId xmlns:a16="http://schemas.microsoft.com/office/drawing/2014/main" id="{32043037-3AE4-49C9-A3DC-FE630A138E08}"/>
              </a:ext>
            </a:extLst>
          </p:cNvPr>
          <p:cNvSpPr/>
          <p:nvPr/>
        </p:nvSpPr>
        <p:spPr>
          <a:xfrm>
            <a:off x="4648402" y="0"/>
            <a:ext cx="816706" cy="3429001"/>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4" name="Group 3">
            <a:extLst>
              <a:ext uri="{FF2B5EF4-FFF2-40B4-BE49-F238E27FC236}">
                <a16:creationId xmlns:a16="http://schemas.microsoft.com/office/drawing/2014/main" id="{FDBF4091-9C26-4A8B-B88B-65D343FCBD7F}"/>
              </a:ext>
            </a:extLst>
          </p:cNvPr>
          <p:cNvGrpSpPr/>
          <p:nvPr/>
        </p:nvGrpSpPr>
        <p:grpSpPr>
          <a:xfrm>
            <a:off x="6528688" y="683625"/>
            <a:ext cx="5467217" cy="5490748"/>
            <a:chOff x="6574627" y="2739566"/>
            <a:chExt cx="5013302" cy="5490748"/>
          </a:xfrm>
        </p:grpSpPr>
        <p:sp>
          <p:nvSpPr>
            <p:cNvPr id="10" name="TextBox 9">
              <a:extLst>
                <a:ext uri="{FF2B5EF4-FFF2-40B4-BE49-F238E27FC236}">
                  <a16:creationId xmlns:a16="http://schemas.microsoft.com/office/drawing/2014/main" id="{01927472-EE19-4FF0-B362-52FADA97F351}"/>
                </a:ext>
              </a:extLst>
            </p:cNvPr>
            <p:cNvSpPr txBox="1"/>
            <p:nvPr/>
          </p:nvSpPr>
          <p:spPr>
            <a:xfrm>
              <a:off x="6574627" y="2739566"/>
              <a:ext cx="5013302" cy="584775"/>
            </a:xfrm>
            <a:prstGeom prst="rect">
              <a:avLst/>
            </a:prstGeom>
            <a:noFill/>
          </p:spPr>
          <p:txBody>
            <a:bodyPr wrap="square">
              <a:spAutoFit/>
            </a:bodyPr>
            <a:lstStyle/>
            <a:p>
              <a:r>
                <a:rPr lang="nb-NO" sz="3200" dirty="0">
                  <a:latin typeface="+mj-lt"/>
                </a:rPr>
                <a:t>Statistics </a:t>
              </a:r>
              <a:r>
                <a:rPr lang="nb-NO" sz="3200" b="1" dirty="0">
                  <a:solidFill>
                    <a:srgbClr val="0E76A8"/>
                  </a:solidFill>
                  <a:latin typeface="+mj-lt"/>
                </a:rPr>
                <a:t>Show...</a:t>
              </a:r>
              <a:endParaRPr lang="en-PK" sz="3200" b="1" dirty="0">
                <a:solidFill>
                  <a:srgbClr val="0E76A8"/>
                </a:solidFill>
                <a:latin typeface="+mj-lt"/>
              </a:endParaRPr>
            </a:p>
          </p:txBody>
        </p:sp>
        <p:sp>
          <p:nvSpPr>
            <p:cNvPr id="13" name="TextBox 12">
              <a:extLst>
                <a:ext uri="{FF2B5EF4-FFF2-40B4-BE49-F238E27FC236}">
                  <a16:creationId xmlns:a16="http://schemas.microsoft.com/office/drawing/2014/main" id="{65F5289D-680C-4439-AB6E-D605E2F007A7}"/>
                </a:ext>
              </a:extLst>
            </p:cNvPr>
            <p:cNvSpPr txBox="1"/>
            <p:nvPr/>
          </p:nvSpPr>
          <p:spPr>
            <a:xfrm>
              <a:off x="6574627" y="3429000"/>
              <a:ext cx="4947518" cy="4801314"/>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Statistics show that 75% of people check their email before social media when they wake up in the morning. On top of that, just posting on Social media is not enough. Why? Did you know that if you have 4,000 Facebook friends, only 5.25% of your friends will see your post? This low percentage is because FB is free. They want you to pay for advertising.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believe in providing a product that will create a positive experience for journalists, increasing your chances of interacting with them—ultimately leading to a mainstream story.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After all this, you're probably wondering what our services cost? We are not afraid to show you – because it is affordable.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4383C15-9CC0-4123-834F-9C627981A2CC}"/>
                </a:ext>
              </a:extLst>
            </p:cNvPr>
            <p:cNvGrpSpPr/>
            <p:nvPr/>
          </p:nvGrpSpPr>
          <p:grpSpPr>
            <a:xfrm>
              <a:off x="6702262" y="3324341"/>
              <a:ext cx="2225789" cy="45720"/>
              <a:chOff x="6574627" y="3095803"/>
              <a:chExt cx="3141468" cy="45720"/>
            </a:xfrm>
          </p:grpSpPr>
          <p:cxnSp>
            <p:nvCxnSpPr>
              <p:cNvPr id="16" name="Straight Connector 15">
                <a:extLst>
                  <a:ext uri="{FF2B5EF4-FFF2-40B4-BE49-F238E27FC236}">
                    <a16:creationId xmlns:a16="http://schemas.microsoft.com/office/drawing/2014/main" id="{A08F2140-37FD-4BEC-8847-78FCD063088E}"/>
                  </a:ext>
                </a:extLst>
              </p:cNvPr>
              <p:cNvCxnSpPr>
                <a:cxnSpLocks/>
              </p:cNvCxnSpPr>
              <p:nvPr/>
            </p:nvCxnSpPr>
            <p:spPr>
              <a:xfrm>
                <a:off x="6574627" y="3118663"/>
                <a:ext cx="314146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1D35D15-8337-49E6-AA88-ABBC71F36B0D}"/>
                  </a:ext>
                </a:extLst>
              </p:cNvPr>
              <p:cNvSpPr/>
              <p:nvPr/>
            </p:nvSpPr>
            <p:spPr>
              <a:xfrm>
                <a:off x="7472653" y="3095803"/>
                <a:ext cx="1345417" cy="45720"/>
              </a:xfrm>
              <a:prstGeom prst="rect">
                <a:avLst/>
              </a:prstGeom>
              <a:solidFill>
                <a:srgbClr val="0E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grpSp>
      <p:pic>
        <p:nvPicPr>
          <p:cNvPr id="18" name="Picture 17" descr="A picture containing icon&#10;&#10;Description automatically generated">
            <a:extLst>
              <a:ext uri="{FF2B5EF4-FFF2-40B4-BE49-F238E27FC236}">
                <a16:creationId xmlns:a16="http://schemas.microsoft.com/office/drawing/2014/main" id="{0E55C9A3-8731-44D3-A949-C7202917E66C}"/>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b="13454"/>
          <a:stretch/>
        </p:blipFill>
        <p:spPr>
          <a:xfrm>
            <a:off x="381000" y="186690"/>
            <a:ext cx="759448" cy="555100"/>
          </a:xfrm>
          <a:prstGeom prst="rect">
            <a:avLst/>
          </a:prstGeom>
        </p:spPr>
      </p:pic>
      <p:pic>
        <p:nvPicPr>
          <p:cNvPr id="8" name="Picture Placeholder 7">
            <a:extLst>
              <a:ext uri="{FF2B5EF4-FFF2-40B4-BE49-F238E27FC236}">
                <a16:creationId xmlns:a16="http://schemas.microsoft.com/office/drawing/2014/main" id="{079143EB-C0F8-B86F-0293-F4439A4F42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845" r="7845"/>
          <a:stretch>
            <a:fillRect/>
          </a:stretch>
        </p:blipFill>
        <p:spPr/>
      </p:pic>
    </p:spTree>
    <p:extLst>
      <p:ext uri="{BB962C8B-B14F-4D97-AF65-F5344CB8AC3E}">
        <p14:creationId xmlns:p14="http://schemas.microsoft.com/office/powerpoint/2010/main" val="2174021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34">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848</Words>
  <Application>Microsoft Office PowerPoint</Application>
  <PresentationFormat>Widescreen</PresentationFormat>
  <Paragraphs>61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Raleway</vt:lpstr>
      <vt:lpstr>Calibri</vt:lpstr>
      <vt:lpstr>Open Sans</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mh3046307@gmail.com</dc:creator>
  <cp:lastModifiedBy>Michael</cp:lastModifiedBy>
  <cp:revision>17</cp:revision>
  <dcterms:created xsi:type="dcterms:W3CDTF">2020-12-03T17:36:14Z</dcterms:created>
  <dcterms:modified xsi:type="dcterms:W3CDTF">2022-06-03T16:45:39Z</dcterms:modified>
</cp:coreProperties>
</file>